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76" r:id="rId2"/>
    <p:sldId id="274" r:id="rId3"/>
    <p:sldId id="263" r:id="rId4"/>
    <p:sldId id="294" r:id="rId5"/>
    <p:sldId id="264" r:id="rId6"/>
    <p:sldId id="317" r:id="rId7"/>
    <p:sldId id="320" r:id="rId8"/>
    <p:sldId id="322" r:id="rId9"/>
    <p:sldId id="321" r:id="rId10"/>
    <p:sldId id="323" r:id="rId11"/>
    <p:sldId id="324" r:id="rId12"/>
    <p:sldId id="293" r:id="rId13"/>
    <p:sldId id="325" r:id="rId14"/>
    <p:sldId id="326" r:id="rId15"/>
    <p:sldId id="319"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Sassoon Infant Rg" panose="02000503030000020003" pitchFamily="50" charset="0"/>
      <p:regular r:id="rId24"/>
      <p:bold r:id="rId25"/>
    </p:embeddedFont>
    <p:embeddedFont>
      <p:font typeface="Tuffy" panose="020B0603060100000000" pitchFamily="34" charset="0"/>
      <p:regular r:id="rId26"/>
      <p:bold r:id="rId27"/>
      <p:italic r:id="rId28"/>
      <p:boldItalic r:id="rId29"/>
    </p:embeddedFont>
    <p:embeddedFont>
      <p:font typeface="Tuffy-TTF" panose="020B0603060100000000" pitchFamily="34" charset="0"/>
      <p:regular r:id="rId30"/>
      <p:bold r:id="rId31"/>
      <p:italic r:id="rId32"/>
      <p:boldItalic r:id="rId33"/>
    </p:embeddedFont>
    <p:embeddedFont>
      <p:font typeface="Twinkl" pitchFamily="2"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2880" userDrawn="1">
          <p15:clr>
            <a:srgbClr val="A4A3A4"/>
          </p15:clr>
        </p15:guide>
        <p15:guide id="4" pos="5193" userDrawn="1">
          <p15:clr>
            <a:srgbClr val="A4A3A4"/>
          </p15:clr>
        </p15:guide>
        <p15:guide id="5" orient="horz" pos="4020" userDrawn="1">
          <p15:clr>
            <a:srgbClr val="A4A3A4"/>
          </p15:clr>
        </p15:guide>
        <p15:guide id="6" pos="5397" userDrawn="1">
          <p15:clr>
            <a:srgbClr val="A4A3A4"/>
          </p15:clr>
        </p15:guide>
        <p15:guide id="7" orient="horz" pos="368" userDrawn="1">
          <p15:clr>
            <a:srgbClr val="A4A3A4"/>
          </p15:clr>
        </p15:guide>
        <p15:guide id="8" pos="476" userDrawn="1">
          <p15:clr>
            <a:srgbClr val="A4A3A4"/>
          </p15:clr>
        </p15:guide>
        <p15:guide id="9" orient="horz" pos="527" userDrawn="1">
          <p15:clr>
            <a:srgbClr val="A4A3A4"/>
          </p15:clr>
        </p15:guide>
        <p15:guide id="10" orient="horz" pos="1117"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B95"/>
    <a:srgbClr val="AFDEF8"/>
    <a:srgbClr val="2CB7BC"/>
    <a:srgbClr val="F0864A"/>
    <a:srgbClr val="F29993"/>
    <a:srgbClr val="EC6D76"/>
    <a:srgbClr val="B8D26D"/>
    <a:srgbClr val="88BD30"/>
    <a:srgbClr val="0D253B"/>
    <a:srgbClr val="1845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3" autoAdjust="0"/>
    <p:restoredTop sz="94660"/>
  </p:normalViewPr>
  <p:slideViewPr>
    <p:cSldViewPr snapToGrid="0" showGuides="1">
      <p:cViewPr varScale="1">
        <p:scale>
          <a:sx n="114" d="100"/>
          <a:sy n="114" d="100"/>
        </p:scale>
        <p:origin x="1530" y="114"/>
      </p:cViewPr>
      <p:guideLst>
        <p:guide orient="horz" pos="2092"/>
        <p:guide pos="2880"/>
        <p:guide pos="5193"/>
        <p:guide orient="horz" pos="4020"/>
        <p:guide pos="5397"/>
        <p:guide orient="horz" pos="368"/>
        <p:guide pos="476"/>
        <p:guide orient="horz" pos="527"/>
        <p:guide orient="horz" pos="1117"/>
        <p:guide pos="5284"/>
      </p:guideLst>
    </p:cSldViewPr>
  </p:slideViewPr>
  <p:notesTextViewPr>
    <p:cViewPr>
      <p:scale>
        <a:sx n="3" d="2"/>
        <a:sy n="3" d="2"/>
      </p:scale>
      <p:origin x="0" y="0"/>
    </p:cViewPr>
  </p:notesTextViewPr>
  <p:sorterViewPr>
    <p:cViewPr>
      <p:scale>
        <a:sx n="100" d="100"/>
        <a:sy n="100" d="100"/>
      </p:scale>
      <p:origin x="0" y="-552"/>
    </p:cViewPr>
  </p:sorter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07/05/2019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07/05/2019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b="1">
                <a:latin typeface="+mj-lt"/>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8000" y="612000"/>
            <a:ext cx="864000" cy="864000"/>
          </a:xfrm>
          <a:prstGeom prst="rect">
            <a:avLst/>
          </a:prstGeom>
        </p:spPr>
      </p:pic>
    </p:spTree>
    <p:extLst>
      <p:ext uri="{BB962C8B-B14F-4D97-AF65-F5344CB8AC3E}">
        <p14:creationId xmlns:p14="http://schemas.microsoft.com/office/powerpoint/2010/main" val="426003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1485219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77" r:id="rId5"/>
    <p:sldLayoutId id="2147483666" r:id="rId6"/>
    <p:sldLayoutId id="2147483669" r:id="rId7"/>
    <p:sldLayoutId id="2147483670"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28.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1.pn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2D09-4AF4-4B12-B7B5-3D28CA8D2A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0063"/>
            <a:ext cx="9144000"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B1E3"/>
              </a:solidFill>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a:solidFill>
                  <a:schemeClr val="bg1"/>
                </a:solidFill>
                <a:latin typeface="Tuffy-TTF" panose="020B0603060100000000" pitchFamily="34" charset="0"/>
                <a:cs typeface="Arial" panose="020B0604020202020204" pitchFamily="34" charset="0"/>
              </a:rPr>
              <a:t>Science</a:t>
            </a:r>
            <a:r>
              <a:rPr lang="en-GB" sz="800" dirty="0">
                <a:solidFill>
                  <a:schemeClr val="bg1"/>
                </a:solidFill>
                <a:latin typeface="Tuffy-TTF" panose="020B0603060100000000" pitchFamily="34" charset="0"/>
                <a:cs typeface="Arial" panose="020B0604020202020204" pitchFamily="34" charset="0"/>
              </a:rPr>
              <a:t> | Year 5 | Forces | Friction | Lesson 5</a:t>
            </a:r>
          </a:p>
        </p:txBody>
      </p:sp>
      <p:sp>
        <p:nvSpPr>
          <p:cNvPr id="17" name="Text Placeholder 16"/>
          <p:cNvSpPr>
            <a:spLocks noGrp="1"/>
          </p:cNvSpPr>
          <p:nvPr>
            <p:ph type="body" sz="quarter" idx="10"/>
          </p:nvPr>
        </p:nvSpPr>
        <p:spPr/>
        <p:txBody>
          <a:bodyPr/>
          <a:lstStyle/>
          <a:p>
            <a:r>
              <a:rPr lang="en-GB" dirty="0">
                <a:latin typeface="Tuffy-TTF" panose="020B0603060100000000" pitchFamily="34" charset="0"/>
                <a:cs typeface="Arial" panose="020B0604020202020204" pitchFamily="34" charset="0"/>
              </a:rPr>
              <a:t>Forces</a:t>
            </a:r>
          </a:p>
        </p:txBody>
      </p:sp>
      <p:sp>
        <p:nvSpPr>
          <p:cNvPr id="18" name="Title 17"/>
          <p:cNvSpPr>
            <a:spLocks noGrp="1"/>
          </p:cNvSpPr>
          <p:nvPr>
            <p:ph type="title"/>
          </p:nvPr>
        </p:nvSpPr>
        <p:spPr/>
        <p:txBody>
          <a:bodyPr/>
          <a:lstStyle/>
          <a:p>
            <a:r>
              <a:rPr lang="en-GB" dirty="0">
                <a:latin typeface="Tuffy-TTF" panose="020B0603060100000000" pitchFamily="34" charset="0"/>
                <a:cs typeface="Arial" panose="020B0604020202020204" pitchFamily="34" charset="0"/>
              </a:rPr>
              <a:t>Science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7B69B7B-8753-4D1E-8129-B9C45B8689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773"/>
          <a:stretch/>
        </p:blipFill>
        <p:spPr>
          <a:xfrm>
            <a:off x="755649" y="1595619"/>
            <a:ext cx="7488239" cy="4716063"/>
          </a:xfrm>
          <a:prstGeom prst="rect">
            <a:avLst/>
          </a:prstGeom>
        </p:spPr>
      </p:pic>
      <p:pic>
        <p:nvPicPr>
          <p:cNvPr id="21" name="Picture 20">
            <a:extLst>
              <a:ext uri="{FF2B5EF4-FFF2-40B4-BE49-F238E27FC236}">
                <a16:creationId xmlns:a16="http://schemas.microsoft.com/office/drawing/2014/main" id="{55EBCA68-782A-4A8D-831D-66050B516D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7382" y="2116254"/>
            <a:ext cx="3959967" cy="3976571"/>
          </a:xfrm>
          <a:prstGeom prst="rect">
            <a:avLst/>
          </a:prstGeom>
        </p:spPr>
      </p:pic>
      <p:grpSp>
        <p:nvGrpSpPr>
          <p:cNvPr id="27" name="Group 26">
            <a:extLst>
              <a:ext uri="{FF2B5EF4-FFF2-40B4-BE49-F238E27FC236}">
                <a16:creationId xmlns:a16="http://schemas.microsoft.com/office/drawing/2014/main" id="{D5BBD29E-7A30-4712-BDCF-A3D1EA1965A2}"/>
              </a:ext>
            </a:extLst>
          </p:cNvPr>
          <p:cNvGrpSpPr/>
          <p:nvPr/>
        </p:nvGrpSpPr>
        <p:grpSpPr>
          <a:xfrm>
            <a:off x="3884537" y="1814474"/>
            <a:ext cx="3276852" cy="2293649"/>
            <a:chOff x="3643907" y="1814474"/>
            <a:chExt cx="3276852" cy="2293649"/>
          </a:xfrm>
        </p:grpSpPr>
        <p:sp>
          <p:nvSpPr>
            <p:cNvPr id="9" name="Arrow: Right 8">
              <a:extLst>
                <a:ext uri="{FF2B5EF4-FFF2-40B4-BE49-F238E27FC236}">
                  <a16:creationId xmlns:a16="http://schemas.microsoft.com/office/drawing/2014/main" id="{1A673318-5D21-4138-8357-068D453D054E}"/>
                </a:ext>
              </a:extLst>
            </p:cNvPr>
            <p:cNvSpPr/>
            <p:nvPr/>
          </p:nvSpPr>
          <p:spPr>
            <a:xfrm rot="2661329">
              <a:off x="5410329" y="3632860"/>
              <a:ext cx="1510430" cy="475263"/>
            </a:xfrm>
            <a:prstGeom prst="rightArrow">
              <a:avLst/>
            </a:prstGeom>
            <a:solidFill>
              <a:schemeClr val="bg1"/>
            </a:solidFill>
            <a:ln w="28575">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2EC3D9B3-E78D-4F21-ACFE-6A124A072E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17" t="-14170" r="-32367" b="-13108"/>
            <a:stretch/>
          </p:blipFill>
          <p:spPr>
            <a:xfrm>
              <a:off x="3643907" y="1814474"/>
              <a:ext cx="2285554" cy="2238723"/>
            </a:xfrm>
            <a:prstGeom prst="ellipse">
              <a:avLst/>
            </a:prstGeom>
            <a:solidFill>
              <a:schemeClr val="bg1"/>
            </a:solidFill>
            <a:ln w="38100">
              <a:solidFill>
                <a:srgbClr val="F0864A"/>
              </a:solidFill>
            </a:ln>
          </p:spPr>
        </p:pic>
        <p:sp>
          <p:nvSpPr>
            <p:cNvPr id="26" name="Freeform: Shape 25">
              <a:extLst>
                <a:ext uri="{FF2B5EF4-FFF2-40B4-BE49-F238E27FC236}">
                  <a16:creationId xmlns:a16="http://schemas.microsoft.com/office/drawing/2014/main" id="{4BAF65A3-4620-4F60-B5A8-76CBEFC4AD10}"/>
                </a:ext>
              </a:extLst>
            </p:cNvPr>
            <p:cNvSpPr/>
            <p:nvPr/>
          </p:nvSpPr>
          <p:spPr>
            <a:xfrm>
              <a:off x="5650026" y="3357563"/>
              <a:ext cx="223062" cy="245825"/>
            </a:xfrm>
            <a:custGeom>
              <a:avLst/>
              <a:gdLst>
                <a:gd name="connsiteX0" fmla="*/ 100232 w 227611"/>
                <a:gd name="connsiteY0" fmla="*/ 227532 h 227911"/>
                <a:gd name="connsiteX1" fmla="*/ 77485 w 227611"/>
                <a:gd name="connsiteY1" fmla="*/ 218433 h 227911"/>
                <a:gd name="connsiteX2" fmla="*/ 50190 w 227611"/>
                <a:gd name="connsiteY2" fmla="*/ 209335 h 227911"/>
                <a:gd name="connsiteX3" fmla="*/ 22894 w 227611"/>
                <a:gd name="connsiteY3" fmla="*/ 191138 h 227911"/>
                <a:gd name="connsiteX4" fmla="*/ 9247 w 227611"/>
                <a:gd name="connsiteY4" fmla="*/ 182039 h 227911"/>
                <a:gd name="connsiteX5" fmla="*/ 148 w 227611"/>
                <a:gd name="connsiteY5" fmla="*/ 168392 h 227911"/>
                <a:gd name="connsiteX6" fmla="*/ 18345 w 227611"/>
                <a:gd name="connsiteY6" fmla="*/ 141096 h 227911"/>
                <a:gd name="connsiteX7" fmla="*/ 45641 w 227611"/>
                <a:gd name="connsiteY7" fmla="*/ 122899 h 227911"/>
                <a:gd name="connsiteX8" fmla="*/ 63838 w 227611"/>
                <a:gd name="connsiteY8" fmla="*/ 109251 h 227911"/>
                <a:gd name="connsiteX9" fmla="*/ 77485 w 227611"/>
                <a:gd name="connsiteY9" fmla="*/ 100153 h 227911"/>
                <a:gd name="connsiteX10" fmla="*/ 91133 w 227611"/>
                <a:gd name="connsiteY10" fmla="*/ 86505 h 227911"/>
                <a:gd name="connsiteX11" fmla="*/ 104781 w 227611"/>
                <a:gd name="connsiteY11" fmla="*/ 77407 h 227911"/>
                <a:gd name="connsiteX12" fmla="*/ 132076 w 227611"/>
                <a:gd name="connsiteY12" fmla="*/ 50111 h 227911"/>
                <a:gd name="connsiteX13" fmla="*/ 141175 w 227611"/>
                <a:gd name="connsiteY13" fmla="*/ 36463 h 227911"/>
                <a:gd name="connsiteX14" fmla="*/ 154823 w 227611"/>
                <a:gd name="connsiteY14" fmla="*/ 27365 h 227911"/>
                <a:gd name="connsiteX15" fmla="*/ 186668 w 227611"/>
                <a:gd name="connsiteY15" fmla="*/ 4619 h 227911"/>
                <a:gd name="connsiteX16" fmla="*/ 195766 w 227611"/>
                <a:gd name="connsiteY16" fmla="*/ 18266 h 227911"/>
                <a:gd name="connsiteX17" fmla="*/ 204865 w 227611"/>
                <a:gd name="connsiteY17" fmla="*/ 45562 h 227911"/>
                <a:gd name="connsiteX18" fmla="*/ 213963 w 227611"/>
                <a:gd name="connsiteY18" fmla="*/ 72857 h 227911"/>
                <a:gd name="connsiteX19" fmla="*/ 223062 w 227611"/>
                <a:gd name="connsiteY19" fmla="*/ 100153 h 227911"/>
                <a:gd name="connsiteX20" fmla="*/ 227611 w 227611"/>
                <a:gd name="connsiteY20" fmla="*/ 113801 h 227911"/>
                <a:gd name="connsiteX21" fmla="*/ 223062 w 227611"/>
                <a:gd name="connsiteY21" fmla="*/ 145645 h 227911"/>
                <a:gd name="connsiteX22" fmla="*/ 218512 w 227611"/>
                <a:gd name="connsiteY22" fmla="*/ 159293 h 227911"/>
                <a:gd name="connsiteX23" fmla="*/ 173020 w 227611"/>
                <a:gd name="connsiteY23" fmla="*/ 186589 h 227911"/>
                <a:gd name="connsiteX24" fmla="*/ 159372 w 227611"/>
                <a:gd name="connsiteY24" fmla="*/ 191138 h 227911"/>
                <a:gd name="connsiteX25" fmla="*/ 145724 w 227611"/>
                <a:gd name="connsiteY25" fmla="*/ 200236 h 227911"/>
                <a:gd name="connsiteX26" fmla="*/ 132076 w 227611"/>
                <a:gd name="connsiteY26" fmla="*/ 204786 h 227911"/>
                <a:gd name="connsiteX27" fmla="*/ 100232 w 227611"/>
                <a:gd name="connsiteY27" fmla="*/ 227532 h 22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7611" h="227911">
                  <a:moveTo>
                    <a:pt x="100232" y="227532"/>
                  </a:moveTo>
                  <a:cubicBezTo>
                    <a:pt x="91133" y="229807"/>
                    <a:pt x="85160" y="221224"/>
                    <a:pt x="77485" y="218433"/>
                  </a:cubicBezTo>
                  <a:cubicBezTo>
                    <a:pt x="68472" y="215156"/>
                    <a:pt x="50190" y="209335"/>
                    <a:pt x="50190" y="209335"/>
                  </a:cubicBezTo>
                  <a:lnTo>
                    <a:pt x="22894" y="191138"/>
                  </a:lnTo>
                  <a:lnTo>
                    <a:pt x="9247" y="182039"/>
                  </a:lnTo>
                  <a:cubicBezTo>
                    <a:pt x="6214" y="177490"/>
                    <a:pt x="1047" y="173785"/>
                    <a:pt x="148" y="168392"/>
                  </a:cubicBezTo>
                  <a:cubicBezTo>
                    <a:pt x="-1595" y="157938"/>
                    <a:pt x="12477" y="145660"/>
                    <a:pt x="18345" y="141096"/>
                  </a:cubicBezTo>
                  <a:cubicBezTo>
                    <a:pt x="26977" y="134382"/>
                    <a:pt x="36893" y="129460"/>
                    <a:pt x="45641" y="122899"/>
                  </a:cubicBezTo>
                  <a:cubicBezTo>
                    <a:pt x="51707" y="118350"/>
                    <a:pt x="57668" y="113658"/>
                    <a:pt x="63838" y="109251"/>
                  </a:cubicBezTo>
                  <a:cubicBezTo>
                    <a:pt x="68287" y="106073"/>
                    <a:pt x="73285" y="103653"/>
                    <a:pt x="77485" y="100153"/>
                  </a:cubicBezTo>
                  <a:cubicBezTo>
                    <a:pt x="82428" y="96034"/>
                    <a:pt x="86190" y="90624"/>
                    <a:pt x="91133" y="86505"/>
                  </a:cubicBezTo>
                  <a:cubicBezTo>
                    <a:pt x="95333" y="83005"/>
                    <a:pt x="100695" y="81039"/>
                    <a:pt x="104781" y="77407"/>
                  </a:cubicBezTo>
                  <a:cubicBezTo>
                    <a:pt x="114398" y="68858"/>
                    <a:pt x="124938" y="60817"/>
                    <a:pt x="132076" y="50111"/>
                  </a:cubicBezTo>
                  <a:cubicBezTo>
                    <a:pt x="135109" y="45562"/>
                    <a:pt x="137309" y="40329"/>
                    <a:pt x="141175" y="36463"/>
                  </a:cubicBezTo>
                  <a:cubicBezTo>
                    <a:pt x="145041" y="32597"/>
                    <a:pt x="150274" y="30398"/>
                    <a:pt x="154823" y="27365"/>
                  </a:cubicBezTo>
                  <a:cubicBezTo>
                    <a:pt x="175680" y="-3921"/>
                    <a:pt x="162646" y="-3389"/>
                    <a:pt x="186668" y="4619"/>
                  </a:cubicBezTo>
                  <a:cubicBezTo>
                    <a:pt x="189701" y="9168"/>
                    <a:pt x="193546" y="13270"/>
                    <a:pt x="195766" y="18266"/>
                  </a:cubicBezTo>
                  <a:cubicBezTo>
                    <a:pt x="199661" y="27030"/>
                    <a:pt x="201832" y="36463"/>
                    <a:pt x="204865" y="45562"/>
                  </a:cubicBezTo>
                  <a:lnTo>
                    <a:pt x="213963" y="72857"/>
                  </a:lnTo>
                  <a:lnTo>
                    <a:pt x="223062" y="100153"/>
                  </a:lnTo>
                  <a:lnTo>
                    <a:pt x="227611" y="113801"/>
                  </a:lnTo>
                  <a:cubicBezTo>
                    <a:pt x="226095" y="124416"/>
                    <a:pt x="225165" y="135131"/>
                    <a:pt x="223062" y="145645"/>
                  </a:cubicBezTo>
                  <a:cubicBezTo>
                    <a:pt x="222121" y="150347"/>
                    <a:pt x="221903" y="155902"/>
                    <a:pt x="218512" y="159293"/>
                  </a:cubicBezTo>
                  <a:cubicBezTo>
                    <a:pt x="210428" y="167377"/>
                    <a:pt x="185583" y="181205"/>
                    <a:pt x="173020" y="186589"/>
                  </a:cubicBezTo>
                  <a:cubicBezTo>
                    <a:pt x="168612" y="188478"/>
                    <a:pt x="163661" y="188994"/>
                    <a:pt x="159372" y="191138"/>
                  </a:cubicBezTo>
                  <a:cubicBezTo>
                    <a:pt x="154482" y="193583"/>
                    <a:pt x="150614" y="197791"/>
                    <a:pt x="145724" y="200236"/>
                  </a:cubicBezTo>
                  <a:cubicBezTo>
                    <a:pt x="141435" y="202381"/>
                    <a:pt x="136365" y="202641"/>
                    <a:pt x="132076" y="204786"/>
                  </a:cubicBezTo>
                  <a:cubicBezTo>
                    <a:pt x="127186" y="207231"/>
                    <a:pt x="109331" y="225257"/>
                    <a:pt x="100232" y="22753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Reliable Results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34" name="Rectangle 33">
            <a:extLst>
              <a:ext uri="{FF2B5EF4-FFF2-40B4-BE49-F238E27FC236}">
                <a16:creationId xmlns:a16="http://schemas.microsoft.com/office/drawing/2014/main" id="{7DB01DAF-0072-409A-9B27-827AA638D9CB}"/>
              </a:ext>
            </a:extLst>
          </p:cNvPr>
          <p:cNvSpPr/>
          <p:nvPr/>
        </p:nvSpPr>
        <p:spPr>
          <a:xfrm>
            <a:off x="1030609" y="2115848"/>
            <a:ext cx="2546624" cy="3709970"/>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lstStyle/>
          <a:p>
            <a:pPr algn="ctr">
              <a:lnSpc>
                <a:spcPct val="100000"/>
              </a:lnSpc>
              <a:spcBef>
                <a:spcPts val="600"/>
              </a:spcBef>
              <a:buFont typeface="Arial" panose="020B0604020202020204" pitchFamily="34" charset="0"/>
              <a:buNone/>
            </a:pPr>
            <a:r>
              <a:rPr lang="en-GB" altLang="en-US" dirty="0"/>
              <a:t>When scientists carry out investigations, it is important that they </a:t>
            </a:r>
            <a:r>
              <a:rPr lang="en-GB" altLang="en-US" b="1" dirty="0"/>
              <a:t>control</a:t>
            </a:r>
            <a:r>
              <a:rPr lang="en-GB" altLang="en-US" dirty="0"/>
              <a:t> all the </a:t>
            </a:r>
            <a:r>
              <a:rPr lang="en-GB" altLang="en-US" b="1" dirty="0"/>
              <a:t>variables</a:t>
            </a:r>
            <a:r>
              <a:rPr lang="en-GB" altLang="en-US" dirty="0"/>
              <a:t> to get </a:t>
            </a:r>
            <a:r>
              <a:rPr lang="en-GB" altLang="en-US" b="1" dirty="0"/>
              <a:t>reliable</a:t>
            </a:r>
            <a:r>
              <a:rPr lang="en-GB" altLang="en-US" dirty="0"/>
              <a:t> results.</a:t>
            </a:r>
          </a:p>
        </p:txBody>
      </p:sp>
      <p:sp>
        <p:nvSpPr>
          <p:cNvPr id="23" name="Rectangle 22">
            <a:extLst>
              <a:ext uri="{FF2B5EF4-FFF2-40B4-BE49-F238E27FC236}">
                <a16:creationId xmlns:a16="http://schemas.microsoft.com/office/drawing/2014/main" id="{EA9F2044-A48B-48EC-8B26-EF52D318088F}"/>
              </a:ext>
            </a:extLst>
          </p:cNvPr>
          <p:cNvSpPr/>
          <p:nvPr/>
        </p:nvSpPr>
        <p:spPr>
          <a:xfrm>
            <a:off x="1030609" y="2123452"/>
            <a:ext cx="2546624" cy="3694763"/>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108000" rtlCol="0" anchor="ctr"/>
          <a:lstStyle/>
          <a:p>
            <a:pPr algn="ctr">
              <a:lnSpc>
                <a:spcPct val="100000"/>
              </a:lnSpc>
              <a:spcBef>
                <a:spcPts val="600"/>
              </a:spcBef>
              <a:buFont typeface="Arial" panose="020B0604020202020204" pitchFamily="34" charset="0"/>
              <a:buNone/>
            </a:pPr>
            <a:r>
              <a:rPr lang="en-GB" altLang="en-US" dirty="0"/>
              <a:t>In this investigation, the variable that is being tested is the </a:t>
            </a:r>
            <a:r>
              <a:rPr lang="en-GB" altLang="en-US" b="1" dirty="0"/>
              <a:t>type of material </a:t>
            </a:r>
            <a:r>
              <a:rPr lang="en-GB" altLang="en-US" dirty="0"/>
              <a:t>the brake pad is made from. This will be changed each time.</a:t>
            </a:r>
          </a:p>
        </p:txBody>
      </p:sp>
      <p:sp>
        <p:nvSpPr>
          <p:cNvPr id="25" name="Rectangle 24">
            <a:extLst>
              <a:ext uri="{FF2B5EF4-FFF2-40B4-BE49-F238E27FC236}">
                <a16:creationId xmlns:a16="http://schemas.microsoft.com/office/drawing/2014/main" id="{B9B8F977-7CB4-454E-961E-884EF653200F}"/>
              </a:ext>
            </a:extLst>
          </p:cNvPr>
          <p:cNvSpPr/>
          <p:nvPr/>
        </p:nvSpPr>
        <p:spPr>
          <a:xfrm>
            <a:off x="1030609" y="2115849"/>
            <a:ext cx="2546624" cy="3709968"/>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108000" rtlCol="0" anchor="ctr"/>
          <a:lstStyle/>
          <a:p>
            <a:pPr algn="ctr">
              <a:lnSpc>
                <a:spcPct val="100000"/>
              </a:lnSpc>
              <a:spcBef>
                <a:spcPts val="600"/>
              </a:spcBef>
              <a:buFont typeface="Arial" panose="020B0604020202020204" pitchFamily="34" charset="0"/>
              <a:buNone/>
            </a:pPr>
            <a:r>
              <a:rPr lang="en-GB" altLang="en-US" dirty="0"/>
              <a:t>The variable to be measured is the </a:t>
            </a:r>
            <a:r>
              <a:rPr lang="en-GB" altLang="en-US" b="1" dirty="0"/>
              <a:t>time</a:t>
            </a:r>
            <a:r>
              <a:rPr lang="en-GB" altLang="en-US" dirty="0"/>
              <a:t> it takes for the wheel to stop spinning.</a:t>
            </a:r>
          </a:p>
          <a:p>
            <a:pPr algn="ctr">
              <a:lnSpc>
                <a:spcPct val="100000"/>
              </a:lnSpc>
              <a:spcBef>
                <a:spcPts val="600"/>
              </a:spcBef>
              <a:buFont typeface="Arial" panose="020B0604020202020204" pitchFamily="34" charset="0"/>
              <a:buNone/>
            </a:pPr>
            <a:r>
              <a:rPr lang="en-GB" altLang="en-US" dirty="0"/>
              <a:t>All the other variables in the investigation will need to be kept exactly the </a:t>
            </a:r>
            <a:r>
              <a:rPr lang="en-GB" altLang="en-US" b="1" dirty="0"/>
              <a:t>same</a:t>
            </a:r>
            <a:r>
              <a:rPr lang="en-GB" altLang="en-US" dirty="0"/>
              <a:t> each time.</a:t>
            </a:r>
          </a:p>
        </p:txBody>
      </p:sp>
      <p:sp>
        <p:nvSpPr>
          <p:cNvPr id="29" name="Rectangle 28">
            <a:extLst>
              <a:ext uri="{FF2B5EF4-FFF2-40B4-BE49-F238E27FC236}">
                <a16:creationId xmlns:a16="http://schemas.microsoft.com/office/drawing/2014/main" id="{4282D6EB-2AAD-454B-BCCC-A41A7425688F}"/>
              </a:ext>
            </a:extLst>
          </p:cNvPr>
          <p:cNvSpPr/>
          <p:nvPr/>
        </p:nvSpPr>
        <p:spPr>
          <a:xfrm>
            <a:off x="1030609" y="2115849"/>
            <a:ext cx="2546624" cy="3709968"/>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108000" rtlCol="0" anchor="ctr"/>
          <a:lstStyle/>
          <a:p>
            <a:pPr algn="ctr">
              <a:lnSpc>
                <a:spcPct val="100000"/>
              </a:lnSpc>
              <a:spcBef>
                <a:spcPts val="600"/>
              </a:spcBef>
              <a:buFont typeface="Arial" panose="020B0604020202020204" pitchFamily="34" charset="0"/>
              <a:buNone/>
            </a:pPr>
            <a:r>
              <a:rPr lang="en-GB" altLang="en-US" b="1" dirty="0">
                <a:solidFill>
                  <a:schemeClr val="tx1"/>
                </a:solidFill>
              </a:rPr>
              <a:t>Can you think of any variables in this investigation that may be tricky to keep the same   every time?</a:t>
            </a:r>
          </a:p>
        </p:txBody>
      </p:sp>
    </p:spTree>
    <p:extLst>
      <p:ext uri="{BB962C8B-B14F-4D97-AF65-F5344CB8AC3E}">
        <p14:creationId xmlns:p14="http://schemas.microsoft.com/office/powerpoint/2010/main" val="4716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fill="hold"/>
                                        <p:tgtEl>
                                          <p:spTgt spid="27"/>
                                        </p:tgtEl>
                                        <p:attrNameLst>
                                          <p:attrName>ppt_w</p:attrName>
                                        </p:attrNameLst>
                                      </p:cBhvr>
                                      <p:tavLst>
                                        <p:tav tm="0">
                                          <p:val>
                                            <p:fltVal val="0"/>
                                          </p:val>
                                        </p:tav>
                                        <p:tav tm="100000">
                                          <p:val>
                                            <p:strVal val="#ppt_w"/>
                                          </p:val>
                                        </p:tav>
                                      </p:tavLst>
                                    </p:anim>
                                    <p:anim calcmode="lin" valueType="num">
                                      <p:cBhvr>
                                        <p:cTn id="8" dur="250" fill="hold"/>
                                        <p:tgtEl>
                                          <p:spTgt spid="27"/>
                                        </p:tgtEl>
                                        <p:attrNameLst>
                                          <p:attrName>ppt_h</p:attrName>
                                        </p:attrNameLst>
                                      </p:cBhvr>
                                      <p:tavLst>
                                        <p:tav tm="0">
                                          <p:val>
                                            <p:fltVal val="0"/>
                                          </p:val>
                                        </p:tav>
                                        <p:tav tm="100000">
                                          <p:val>
                                            <p:strVal val="#ppt_h"/>
                                          </p:val>
                                        </p:tav>
                                      </p:tavLst>
                                    </p:anim>
                                    <p:animEffect transition="in" filter="fade">
                                      <p:cBhvr>
                                        <p:cTn id="9" dur="250"/>
                                        <p:tgtEl>
                                          <p:spTgt spid="27"/>
                                        </p:tgtEl>
                                      </p:cBhvr>
                                    </p:animEffect>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34"/>
                                        </p:tgtEl>
                                      </p:cBhvr>
                                    </p:animEffect>
                                    <p:anim calcmode="lin" valueType="num">
                                      <p:cBhvr>
                                        <p:cTn id="20" dur="1000"/>
                                        <p:tgtEl>
                                          <p:spTgt spid="34"/>
                                        </p:tgtEl>
                                        <p:attrNameLst>
                                          <p:attrName>ppt_x</p:attrName>
                                        </p:attrNameLst>
                                      </p:cBhvr>
                                      <p:tavLst>
                                        <p:tav tm="0">
                                          <p:val>
                                            <p:strVal val="ppt_x"/>
                                          </p:val>
                                        </p:tav>
                                        <p:tav tm="100000">
                                          <p:val>
                                            <p:strVal val="ppt_x"/>
                                          </p:val>
                                        </p:tav>
                                      </p:tavLst>
                                    </p:anim>
                                    <p:anim calcmode="lin" valueType="num">
                                      <p:cBhvr>
                                        <p:cTn id="21" dur="1000"/>
                                        <p:tgtEl>
                                          <p:spTgt spid="34"/>
                                        </p:tgtEl>
                                        <p:attrNameLst>
                                          <p:attrName>ppt_y</p:attrName>
                                        </p:attrNameLst>
                                      </p:cBhvr>
                                      <p:tavLst>
                                        <p:tav tm="0">
                                          <p:val>
                                            <p:strVal val="ppt_y"/>
                                          </p:val>
                                        </p:tav>
                                        <p:tav tm="100000">
                                          <p:val>
                                            <p:strVal val="ppt_y-.1"/>
                                          </p:val>
                                        </p:tav>
                                      </p:tavLst>
                                    </p:anim>
                                    <p:set>
                                      <p:cBhvr>
                                        <p:cTn id="22" dur="1" fill="hold">
                                          <p:stCondLst>
                                            <p:cond delay="999"/>
                                          </p:stCondLst>
                                        </p:cTn>
                                        <p:tgtEl>
                                          <p:spTgt spid="34"/>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23"/>
                                        </p:tgtEl>
                                      </p:cBhvr>
                                    </p:animEffect>
                                    <p:anim calcmode="lin" valueType="num">
                                      <p:cBhvr>
                                        <p:cTn id="33" dur="1000"/>
                                        <p:tgtEl>
                                          <p:spTgt spid="23"/>
                                        </p:tgtEl>
                                        <p:attrNameLst>
                                          <p:attrName>ppt_x</p:attrName>
                                        </p:attrNameLst>
                                      </p:cBhvr>
                                      <p:tavLst>
                                        <p:tav tm="0">
                                          <p:val>
                                            <p:strVal val="ppt_x"/>
                                          </p:val>
                                        </p:tav>
                                        <p:tav tm="100000">
                                          <p:val>
                                            <p:strVal val="ppt_x"/>
                                          </p:val>
                                        </p:tav>
                                      </p:tavLst>
                                    </p:anim>
                                    <p:anim calcmode="lin" valueType="num">
                                      <p:cBhvr>
                                        <p:cTn id="34" dur="1000"/>
                                        <p:tgtEl>
                                          <p:spTgt spid="23"/>
                                        </p:tgtEl>
                                        <p:attrNameLst>
                                          <p:attrName>ppt_y</p:attrName>
                                        </p:attrNameLst>
                                      </p:cBhvr>
                                      <p:tavLst>
                                        <p:tav tm="0">
                                          <p:val>
                                            <p:strVal val="ppt_y"/>
                                          </p:val>
                                        </p:tav>
                                        <p:tav tm="100000">
                                          <p:val>
                                            <p:strVal val="ppt_y-.1"/>
                                          </p:val>
                                        </p:tav>
                                      </p:tavLst>
                                    </p:anim>
                                    <p:set>
                                      <p:cBhvr>
                                        <p:cTn id="35" dur="1" fill="hold">
                                          <p:stCondLst>
                                            <p:cond delay="999"/>
                                          </p:stCondLst>
                                        </p:cTn>
                                        <p:tgtEl>
                                          <p:spTgt spid="23"/>
                                        </p:tgtEl>
                                        <p:attrNameLst>
                                          <p:attrName>style.visibility</p:attrName>
                                        </p:attrNameLst>
                                      </p:cBhvr>
                                      <p:to>
                                        <p:strVal val="hidden"/>
                                      </p:to>
                                    </p:se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xit" presetSubtype="0" fill="hold" grpId="1" nodeType="clickEffect">
                                  <p:stCondLst>
                                    <p:cond delay="0"/>
                                  </p:stCondLst>
                                  <p:childTnLst>
                                    <p:animEffect transition="out" filter="fade">
                                      <p:cBhvr>
                                        <p:cTn id="45" dur="1000"/>
                                        <p:tgtEl>
                                          <p:spTgt spid="25"/>
                                        </p:tgtEl>
                                      </p:cBhvr>
                                    </p:animEffect>
                                    <p:anim calcmode="lin" valueType="num">
                                      <p:cBhvr>
                                        <p:cTn id="46" dur="1000"/>
                                        <p:tgtEl>
                                          <p:spTgt spid="25"/>
                                        </p:tgtEl>
                                        <p:attrNameLst>
                                          <p:attrName>ppt_x</p:attrName>
                                        </p:attrNameLst>
                                      </p:cBhvr>
                                      <p:tavLst>
                                        <p:tav tm="0">
                                          <p:val>
                                            <p:strVal val="ppt_x"/>
                                          </p:val>
                                        </p:tav>
                                        <p:tav tm="100000">
                                          <p:val>
                                            <p:strVal val="ppt_x"/>
                                          </p:val>
                                        </p:tav>
                                      </p:tavLst>
                                    </p:anim>
                                    <p:anim calcmode="lin" valueType="num">
                                      <p:cBhvr>
                                        <p:cTn id="47" dur="1000"/>
                                        <p:tgtEl>
                                          <p:spTgt spid="25"/>
                                        </p:tgtEl>
                                        <p:attrNameLst>
                                          <p:attrName>ppt_y</p:attrName>
                                        </p:attrNameLst>
                                      </p:cBhvr>
                                      <p:tavLst>
                                        <p:tav tm="0">
                                          <p:val>
                                            <p:strVal val="ppt_y"/>
                                          </p:val>
                                        </p:tav>
                                        <p:tav tm="100000">
                                          <p:val>
                                            <p:strVal val="ppt_y-.1"/>
                                          </p:val>
                                        </p:tav>
                                      </p:tavLst>
                                    </p:anim>
                                    <p:set>
                                      <p:cBhvr>
                                        <p:cTn id="48" dur="1" fill="hold">
                                          <p:stCondLst>
                                            <p:cond delay="999"/>
                                          </p:stCondLst>
                                        </p:cTn>
                                        <p:tgtEl>
                                          <p:spTgt spid="25"/>
                                        </p:tgtEl>
                                        <p:attrNameLst>
                                          <p:attrName>style.visibility</p:attrName>
                                        </p:attrNameLst>
                                      </p:cBhvr>
                                      <p:to>
                                        <p:strVal val="hidden"/>
                                      </p:to>
                                    </p:set>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23" grpId="0" animBg="1"/>
      <p:bldP spid="23" grpId="1" animBg="1"/>
      <p:bldP spid="25" grpId="0" animBg="1"/>
      <p:bldP spid="25" grpId="1"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7B69B7B-8753-4D1E-8129-B9C45B8689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397" b="4709"/>
          <a:stretch/>
        </p:blipFill>
        <p:spPr>
          <a:xfrm>
            <a:off x="755650" y="1595620"/>
            <a:ext cx="7632699" cy="4497206"/>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Reliable Results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34" name="Rectangle 33">
            <a:extLst>
              <a:ext uri="{FF2B5EF4-FFF2-40B4-BE49-F238E27FC236}">
                <a16:creationId xmlns:a16="http://schemas.microsoft.com/office/drawing/2014/main" id="{7DB01DAF-0072-409A-9B27-827AA638D9CB}"/>
              </a:ext>
            </a:extLst>
          </p:cNvPr>
          <p:cNvSpPr/>
          <p:nvPr/>
        </p:nvSpPr>
        <p:spPr>
          <a:xfrm>
            <a:off x="755649" y="2995745"/>
            <a:ext cx="3252825" cy="3089477"/>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lstStyle/>
          <a:p>
            <a:pPr algn="ctr">
              <a:lnSpc>
                <a:spcPct val="100000"/>
              </a:lnSpc>
              <a:spcBef>
                <a:spcPts val="600"/>
              </a:spcBef>
              <a:buFont typeface="Arial" panose="020B0604020202020204" pitchFamily="34" charset="0"/>
              <a:buNone/>
            </a:pPr>
            <a:r>
              <a:rPr lang="en-GB" altLang="en-US" dirty="0">
                <a:solidFill>
                  <a:schemeClr val="tx1"/>
                </a:solidFill>
              </a:rPr>
              <a:t>There are two variables that could be tricky to keep the same: the </a:t>
            </a:r>
            <a:r>
              <a:rPr lang="en-GB" altLang="en-US" b="1" dirty="0">
                <a:solidFill>
                  <a:schemeClr val="tx1"/>
                </a:solidFill>
              </a:rPr>
              <a:t>speed</a:t>
            </a:r>
            <a:r>
              <a:rPr lang="en-GB" altLang="en-US" dirty="0">
                <a:solidFill>
                  <a:schemeClr val="tx1"/>
                </a:solidFill>
              </a:rPr>
              <a:t> at which the wheel spins each time, and the </a:t>
            </a:r>
            <a:r>
              <a:rPr lang="en-GB" altLang="en-US" b="1" dirty="0">
                <a:solidFill>
                  <a:schemeClr val="tx1"/>
                </a:solidFill>
              </a:rPr>
              <a:t>pressure</a:t>
            </a:r>
            <a:r>
              <a:rPr lang="en-GB" altLang="en-US" dirty="0">
                <a:solidFill>
                  <a:schemeClr val="tx1"/>
                </a:solidFill>
              </a:rPr>
              <a:t> with which the brake pad is applied to the wheel.</a:t>
            </a:r>
          </a:p>
        </p:txBody>
      </p:sp>
      <p:sp>
        <p:nvSpPr>
          <p:cNvPr id="23" name="Rectangle 22">
            <a:extLst>
              <a:ext uri="{FF2B5EF4-FFF2-40B4-BE49-F238E27FC236}">
                <a16:creationId xmlns:a16="http://schemas.microsoft.com/office/drawing/2014/main" id="{EA9F2044-A48B-48EC-8B26-EF52D318088F}"/>
              </a:ext>
            </a:extLst>
          </p:cNvPr>
          <p:cNvSpPr/>
          <p:nvPr/>
        </p:nvSpPr>
        <p:spPr>
          <a:xfrm>
            <a:off x="755644" y="2995745"/>
            <a:ext cx="3252825" cy="3089477"/>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108000" rtlCol="0" anchor="ctr"/>
          <a:lstStyle/>
          <a:p>
            <a:pPr algn="ctr">
              <a:lnSpc>
                <a:spcPct val="100000"/>
              </a:lnSpc>
              <a:spcBef>
                <a:spcPts val="600"/>
              </a:spcBef>
              <a:buFont typeface="Arial" panose="020B0604020202020204" pitchFamily="34" charset="0"/>
              <a:buNone/>
            </a:pPr>
            <a:r>
              <a:rPr lang="en-GB" altLang="en-US" dirty="0">
                <a:solidFill>
                  <a:schemeClr val="tx1"/>
                </a:solidFill>
              </a:rPr>
              <a:t>If you press the brake pad onto the wheel very hard with one material, but gently with another, your results will not be reliable.</a:t>
            </a:r>
          </a:p>
        </p:txBody>
      </p:sp>
      <p:sp>
        <p:nvSpPr>
          <p:cNvPr id="25" name="Rectangle 24">
            <a:extLst>
              <a:ext uri="{FF2B5EF4-FFF2-40B4-BE49-F238E27FC236}">
                <a16:creationId xmlns:a16="http://schemas.microsoft.com/office/drawing/2014/main" id="{B9B8F977-7CB4-454E-961E-884EF653200F}"/>
              </a:ext>
            </a:extLst>
          </p:cNvPr>
          <p:cNvSpPr/>
          <p:nvPr/>
        </p:nvSpPr>
        <p:spPr>
          <a:xfrm>
            <a:off x="755647" y="2995745"/>
            <a:ext cx="3252825" cy="3089477"/>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108000" rtlCol="0" anchor="ctr"/>
          <a:lstStyle/>
          <a:p>
            <a:pPr algn="ctr">
              <a:lnSpc>
                <a:spcPct val="100000"/>
              </a:lnSpc>
              <a:spcBef>
                <a:spcPts val="600"/>
              </a:spcBef>
              <a:buFont typeface="Arial" panose="020B0604020202020204" pitchFamily="34" charset="0"/>
              <a:buNone/>
            </a:pPr>
            <a:r>
              <a:rPr lang="en-GB" altLang="en-US" dirty="0">
                <a:solidFill>
                  <a:schemeClr val="tx1"/>
                </a:solidFill>
              </a:rPr>
              <a:t>If the wheel spins very quickly when you try one material, but slowly when you try another, you will not get reliable results. </a:t>
            </a:r>
          </a:p>
        </p:txBody>
      </p:sp>
      <p:pic>
        <p:nvPicPr>
          <p:cNvPr id="5" name="Picture 4">
            <a:extLst>
              <a:ext uri="{FF2B5EF4-FFF2-40B4-BE49-F238E27FC236}">
                <a16:creationId xmlns:a16="http://schemas.microsoft.com/office/drawing/2014/main" id="{15FB8DB1-D8B4-471E-9930-73462176A7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8474" y="2995747"/>
            <a:ext cx="4379876" cy="3097078"/>
          </a:xfrm>
          <a:prstGeom prst="rect">
            <a:avLst/>
          </a:prstGeom>
        </p:spPr>
      </p:pic>
      <p:sp>
        <p:nvSpPr>
          <p:cNvPr id="28" name="Rectangle 27">
            <a:extLst>
              <a:ext uri="{FF2B5EF4-FFF2-40B4-BE49-F238E27FC236}">
                <a16:creationId xmlns:a16="http://schemas.microsoft.com/office/drawing/2014/main" id="{726CBD3A-E942-4B4B-952F-BD8FB762A482}"/>
              </a:ext>
            </a:extLst>
          </p:cNvPr>
          <p:cNvSpPr/>
          <p:nvPr/>
        </p:nvSpPr>
        <p:spPr>
          <a:xfrm>
            <a:off x="755641" y="2995745"/>
            <a:ext cx="3252825" cy="3089477"/>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108000" rtlCol="0" anchor="ctr"/>
          <a:lstStyle/>
          <a:p>
            <a:pPr algn="ctr">
              <a:lnSpc>
                <a:spcPct val="100000"/>
              </a:lnSpc>
              <a:spcBef>
                <a:spcPts val="600"/>
              </a:spcBef>
              <a:buFont typeface="Arial" panose="020B0604020202020204" pitchFamily="34" charset="0"/>
              <a:buNone/>
            </a:pPr>
            <a:r>
              <a:rPr lang="en-GB" altLang="en-US" dirty="0">
                <a:solidFill>
                  <a:schemeClr val="tx1"/>
                </a:solidFill>
              </a:rPr>
              <a:t>You will need to be very careful to control these two variables.</a:t>
            </a:r>
          </a:p>
          <a:p>
            <a:pPr algn="ctr">
              <a:lnSpc>
                <a:spcPct val="100000"/>
              </a:lnSpc>
              <a:spcBef>
                <a:spcPts val="600"/>
              </a:spcBef>
              <a:buFont typeface="Arial" panose="020B0604020202020204" pitchFamily="34" charset="0"/>
              <a:buNone/>
            </a:pPr>
            <a:r>
              <a:rPr lang="en-GB" altLang="en-US" dirty="0">
                <a:solidFill>
                  <a:schemeClr val="tx1"/>
                </a:solidFill>
              </a:rPr>
              <a:t>In your group, discuss how you could try to keep these variables the same.</a:t>
            </a:r>
          </a:p>
        </p:txBody>
      </p:sp>
      <p:pic>
        <p:nvPicPr>
          <p:cNvPr id="7" name="Picture 6">
            <a:extLst>
              <a:ext uri="{FF2B5EF4-FFF2-40B4-BE49-F238E27FC236}">
                <a16:creationId xmlns:a16="http://schemas.microsoft.com/office/drawing/2014/main" id="{45BA0EC9-6C4A-450F-9395-E5CFD390A0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077" b="66487"/>
          <a:stretch/>
        </p:blipFill>
        <p:spPr>
          <a:xfrm>
            <a:off x="5067300" y="2927350"/>
            <a:ext cx="1117600" cy="977900"/>
          </a:xfrm>
          <a:prstGeom prst="rect">
            <a:avLst/>
          </a:prstGeom>
        </p:spPr>
      </p:pic>
    </p:spTree>
    <p:extLst>
      <p:ext uri="{BB962C8B-B14F-4D97-AF65-F5344CB8AC3E}">
        <p14:creationId xmlns:p14="http://schemas.microsoft.com/office/powerpoint/2010/main" val="180225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34"/>
                                        </p:tgtEl>
                                      </p:cBhvr>
                                    </p:animEffect>
                                    <p:anim calcmode="lin" valueType="num">
                                      <p:cBhvr>
                                        <p:cTn id="14" dur="1000"/>
                                        <p:tgtEl>
                                          <p:spTgt spid="34"/>
                                        </p:tgtEl>
                                        <p:attrNameLst>
                                          <p:attrName>ppt_x</p:attrName>
                                        </p:attrNameLst>
                                      </p:cBhvr>
                                      <p:tavLst>
                                        <p:tav tm="0">
                                          <p:val>
                                            <p:strVal val="ppt_x"/>
                                          </p:val>
                                        </p:tav>
                                        <p:tav tm="100000">
                                          <p:val>
                                            <p:strVal val="ppt_x"/>
                                          </p:val>
                                        </p:tav>
                                      </p:tavLst>
                                    </p:anim>
                                    <p:anim calcmode="lin" valueType="num">
                                      <p:cBhvr>
                                        <p:cTn id="15" dur="1000"/>
                                        <p:tgtEl>
                                          <p:spTgt spid="34"/>
                                        </p:tgtEl>
                                        <p:attrNameLst>
                                          <p:attrName>ppt_y</p:attrName>
                                        </p:attrNameLst>
                                      </p:cBhvr>
                                      <p:tavLst>
                                        <p:tav tm="0">
                                          <p:val>
                                            <p:strVal val="ppt_y"/>
                                          </p:val>
                                        </p:tav>
                                        <p:tav tm="100000">
                                          <p:val>
                                            <p:strVal val="ppt_y-.1"/>
                                          </p:val>
                                        </p:tav>
                                      </p:tavLst>
                                    </p:anim>
                                    <p:set>
                                      <p:cBhvr>
                                        <p:cTn id="16" dur="1" fill="hold">
                                          <p:stCondLst>
                                            <p:cond delay="999"/>
                                          </p:stCondLst>
                                        </p:cTn>
                                        <p:tgtEl>
                                          <p:spTgt spid="3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xit" presetSubtype="0" fill="hold" grpId="1" nodeType="clickEffect">
                                  <p:stCondLst>
                                    <p:cond delay="0"/>
                                  </p:stCondLst>
                                  <p:childTnLst>
                                    <p:animEffect transition="out" filter="fade">
                                      <p:cBhvr>
                                        <p:cTn id="26" dur="1000"/>
                                        <p:tgtEl>
                                          <p:spTgt spid="23"/>
                                        </p:tgtEl>
                                      </p:cBhvr>
                                    </p:animEffect>
                                    <p:anim calcmode="lin" valueType="num">
                                      <p:cBhvr>
                                        <p:cTn id="27" dur="1000"/>
                                        <p:tgtEl>
                                          <p:spTgt spid="23"/>
                                        </p:tgtEl>
                                        <p:attrNameLst>
                                          <p:attrName>ppt_x</p:attrName>
                                        </p:attrNameLst>
                                      </p:cBhvr>
                                      <p:tavLst>
                                        <p:tav tm="0">
                                          <p:val>
                                            <p:strVal val="ppt_x"/>
                                          </p:val>
                                        </p:tav>
                                        <p:tav tm="100000">
                                          <p:val>
                                            <p:strVal val="ppt_x"/>
                                          </p:val>
                                        </p:tav>
                                      </p:tavLst>
                                    </p:anim>
                                    <p:anim calcmode="lin" valueType="num">
                                      <p:cBhvr>
                                        <p:cTn id="28" dur="1000"/>
                                        <p:tgtEl>
                                          <p:spTgt spid="23"/>
                                        </p:tgtEl>
                                        <p:attrNameLst>
                                          <p:attrName>ppt_y</p:attrName>
                                        </p:attrNameLst>
                                      </p:cBhvr>
                                      <p:tavLst>
                                        <p:tav tm="0">
                                          <p:val>
                                            <p:strVal val="ppt_y"/>
                                          </p:val>
                                        </p:tav>
                                        <p:tav tm="100000">
                                          <p:val>
                                            <p:strVal val="ppt_y-.1"/>
                                          </p:val>
                                        </p:tav>
                                      </p:tavLst>
                                    </p:anim>
                                    <p:set>
                                      <p:cBhvr>
                                        <p:cTn id="29" dur="1" fill="hold">
                                          <p:stCondLst>
                                            <p:cond delay="999"/>
                                          </p:stCondLst>
                                        </p:cTn>
                                        <p:tgtEl>
                                          <p:spTgt spid="23"/>
                                        </p:tgtEl>
                                        <p:attrNameLst>
                                          <p:attrName>style.visibility</p:attrName>
                                        </p:attrNameLst>
                                      </p:cBhvr>
                                      <p:to>
                                        <p:strVal val="hidden"/>
                                      </p:to>
                                    </p:set>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xit" presetSubtype="0" fill="hold" grpId="1" nodeType="clickEffect">
                                  <p:stCondLst>
                                    <p:cond delay="0"/>
                                  </p:stCondLst>
                                  <p:childTnLst>
                                    <p:animEffect transition="out" filter="fade">
                                      <p:cBhvr>
                                        <p:cTn id="39" dur="1000"/>
                                        <p:tgtEl>
                                          <p:spTgt spid="25"/>
                                        </p:tgtEl>
                                      </p:cBhvr>
                                    </p:animEffect>
                                    <p:anim calcmode="lin" valueType="num">
                                      <p:cBhvr>
                                        <p:cTn id="40" dur="1000"/>
                                        <p:tgtEl>
                                          <p:spTgt spid="25"/>
                                        </p:tgtEl>
                                        <p:attrNameLst>
                                          <p:attrName>ppt_x</p:attrName>
                                        </p:attrNameLst>
                                      </p:cBhvr>
                                      <p:tavLst>
                                        <p:tav tm="0">
                                          <p:val>
                                            <p:strVal val="ppt_x"/>
                                          </p:val>
                                        </p:tav>
                                        <p:tav tm="100000">
                                          <p:val>
                                            <p:strVal val="ppt_x"/>
                                          </p:val>
                                        </p:tav>
                                      </p:tavLst>
                                    </p:anim>
                                    <p:anim calcmode="lin" valueType="num">
                                      <p:cBhvr>
                                        <p:cTn id="41" dur="1000"/>
                                        <p:tgtEl>
                                          <p:spTgt spid="25"/>
                                        </p:tgtEl>
                                        <p:attrNameLst>
                                          <p:attrName>ppt_y</p:attrName>
                                        </p:attrNameLst>
                                      </p:cBhvr>
                                      <p:tavLst>
                                        <p:tav tm="0">
                                          <p:val>
                                            <p:strVal val="ppt_y"/>
                                          </p:val>
                                        </p:tav>
                                        <p:tav tm="100000">
                                          <p:val>
                                            <p:strVal val="ppt_y-.1"/>
                                          </p:val>
                                        </p:tav>
                                      </p:tavLst>
                                    </p:anim>
                                    <p:set>
                                      <p:cBhvr>
                                        <p:cTn id="42" dur="1" fill="hold">
                                          <p:stCondLst>
                                            <p:cond delay="999"/>
                                          </p:stCondLst>
                                        </p:cTn>
                                        <p:tgtEl>
                                          <p:spTgt spid="25"/>
                                        </p:tgtEl>
                                        <p:attrNameLst>
                                          <p:attrName>style.visibility</p:attrName>
                                        </p:attrNameLst>
                                      </p:cBhvr>
                                      <p:to>
                                        <p:strVal val="hidden"/>
                                      </p:to>
                                    </p:set>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23" grpId="0" animBg="1"/>
      <p:bldP spid="23" grpId="1" animBg="1"/>
      <p:bldP spid="25" grpId="0" animBg="1"/>
      <p:bldP spid="25" grpId="1"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t>Find the Best Brake Pad</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3" name="Picture 2">
            <a:extLst>
              <a:ext uri="{FF2B5EF4-FFF2-40B4-BE49-F238E27FC236}">
                <a16:creationId xmlns:a16="http://schemas.microsoft.com/office/drawing/2014/main" id="{E8690BC5-57A4-41B4-A257-A82BC07631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80677" y="1698811"/>
            <a:ext cx="3106372" cy="4394013"/>
          </a:xfrm>
          <a:prstGeom prst="rect">
            <a:avLst/>
          </a:prstGeom>
          <a:effectLst>
            <a:outerShdw blurRad="63500" sx="102000" sy="102000" algn="ctr" rotWithShape="0">
              <a:prstClr val="black">
                <a:alpha val="40000"/>
              </a:prstClr>
            </a:outerShdw>
          </a:effectLst>
        </p:spPr>
      </p:pic>
      <p:sp>
        <p:nvSpPr>
          <p:cNvPr id="21" name="Rectangle 20">
            <a:extLst>
              <a:ext uri="{FF2B5EF4-FFF2-40B4-BE49-F238E27FC236}">
                <a16:creationId xmlns:a16="http://schemas.microsoft.com/office/drawing/2014/main" id="{17276B9C-79C7-440F-8521-A35C1441EC81}"/>
              </a:ext>
            </a:extLst>
          </p:cNvPr>
          <p:cNvSpPr/>
          <p:nvPr/>
        </p:nvSpPr>
        <p:spPr>
          <a:xfrm>
            <a:off x="752139" y="1698810"/>
            <a:ext cx="3457911" cy="4394015"/>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spcBef>
                <a:spcPts val="600"/>
              </a:spcBef>
              <a:buFont typeface="Arial" panose="020B0604020202020204" pitchFamily="34" charset="0"/>
              <a:buNone/>
            </a:pPr>
            <a:r>
              <a:rPr lang="en-GB" altLang="en-US" dirty="0">
                <a:solidFill>
                  <a:schemeClr val="tx1"/>
                </a:solidFill>
              </a:rPr>
              <a:t>Look at the different materials that you will test.</a:t>
            </a:r>
          </a:p>
          <a:p>
            <a:pPr algn="ctr">
              <a:lnSpc>
                <a:spcPct val="100000"/>
              </a:lnSpc>
              <a:spcBef>
                <a:spcPts val="600"/>
              </a:spcBef>
              <a:buFont typeface="Arial" panose="020B0604020202020204" pitchFamily="34" charset="0"/>
              <a:buNone/>
            </a:pPr>
            <a:r>
              <a:rPr lang="en-GB" altLang="en-US" dirty="0">
                <a:solidFill>
                  <a:schemeClr val="tx1"/>
                </a:solidFill>
              </a:rPr>
              <a:t>Predict which one will create the most friction and be the best choice for the new brake pad. Explain your choice on your Investigating Friction Activity Sheet.</a:t>
            </a:r>
          </a:p>
          <a:p>
            <a:pPr algn="ctr">
              <a:lnSpc>
                <a:spcPct val="100000"/>
              </a:lnSpc>
              <a:spcBef>
                <a:spcPts val="600"/>
              </a:spcBef>
              <a:buFont typeface="Arial" panose="020B0604020202020204" pitchFamily="34" charset="0"/>
              <a:buNone/>
            </a:pPr>
            <a:r>
              <a:rPr lang="en-GB" altLang="en-US" dirty="0">
                <a:solidFill>
                  <a:schemeClr val="tx1"/>
                </a:solidFill>
              </a:rPr>
              <a:t>Then it is time to carry out your investigation! Complete the table on your activity sheet to show how long each material took to stop the wheel.</a:t>
            </a:r>
          </a:p>
        </p:txBody>
      </p:sp>
      <p:pic>
        <p:nvPicPr>
          <p:cNvPr id="6" name="Picture 5">
            <a:extLst>
              <a:ext uri="{FF2B5EF4-FFF2-40B4-BE49-F238E27FC236}">
                <a16:creationId xmlns:a16="http://schemas.microsoft.com/office/drawing/2014/main" id="{8001C220-1664-4A5A-865C-71536D901F4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31689"/>
          <a:stretch/>
        </p:blipFill>
        <p:spPr>
          <a:xfrm>
            <a:off x="6324955" y="2144941"/>
            <a:ext cx="2819045" cy="3609488"/>
          </a:xfrm>
          <a:prstGeom prst="rect">
            <a:avLst/>
          </a:prstGeom>
        </p:spPr>
      </p:pic>
      <p:sp>
        <p:nvSpPr>
          <p:cNvPr id="23" name="Rectangle 22">
            <a:extLst>
              <a:ext uri="{FF2B5EF4-FFF2-40B4-BE49-F238E27FC236}">
                <a16:creationId xmlns:a16="http://schemas.microsoft.com/office/drawing/2014/main" id="{D0F1DE5B-283C-48B2-8184-89E261B4D910}"/>
              </a:ext>
            </a:extLst>
          </p:cNvPr>
          <p:cNvSpPr/>
          <p:nvPr/>
        </p:nvSpPr>
        <p:spPr>
          <a:xfrm>
            <a:off x="748629" y="1698809"/>
            <a:ext cx="3457912" cy="4394015"/>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spcBef>
                <a:spcPts val="600"/>
              </a:spcBef>
              <a:buFont typeface="Arial" panose="020B0604020202020204" pitchFamily="34" charset="0"/>
              <a:buNone/>
            </a:pPr>
            <a:r>
              <a:rPr lang="en-GB" altLang="en-US" dirty="0">
                <a:solidFill>
                  <a:schemeClr val="tx1"/>
                </a:solidFill>
              </a:rPr>
              <a:t>Now that you have tested the different materials, you should know which material is the best choice for the new brake pad. The company want to see a demonstration of the best material in action.</a:t>
            </a:r>
          </a:p>
          <a:p>
            <a:pPr algn="ctr">
              <a:lnSpc>
                <a:spcPct val="100000"/>
              </a:lnSpc>
              <a:spcBef>
                <a:spcPts val="600"/>
              </a:spcBef>
              <a:buFont typeface="Arial" panose="020B0604020202020204" pitchFamily="34" charset="0"/>
              <a:buNone/>
            </a:pPr>
            <a:r>
              <a:rPr lang="en-GB" altLang="en-US" dirty="0">
                <a:solidFill>
                  <a:schemeClr val="tx1"/>
                </a:solidFill>
              </a:rPr>
              <a:t>Use your </a:t>
            </a:r>
            <a:r>
              <a:rPr lang="en-GB" altLang="en-US" b="1" dirty="0">
                <a:solidFill>
                  <a:schemeClr val="tx1"/>
                </a:solidFill>
              </a:rPr>
              <a:t>Investigating Friction Activity Sheet</a:t>
            </a:r>
            <a:r>
              <a:rPr lang="en-GB" altLang="en-US" dirty="0">
                <a:solidFill>
                  <a:schemeClr val="tx1"/>
                </a:solidFill>
              </a:rPr>
              <a:t> to write an explanation of your choice, and then take turns to demonstrate to the class how the best brake pad material works.</a:t>
            </a:r>
          </a:p>
        </p:txBody>
      </p:sp>
      <p:sp>
        <p:nvSpPr>
          <p:cNvPr id="27" name="Rectangle 26">
            <a:extLst>
              <a:ext uri="{FF2B5EF4-FFF2-40B4-BE49-F238E27FC236}">
                <a16:creationId xmlns:a16="http://schemas.microsoft.com/office/drawing/2014/main" id="{9958A084-7318-46B3-A0A0-82B189E78A1F}"/>
              </a:ext>
            </a:extLst>
          </p:cNvPr>
          <p:cNvSpPr/>
          <p:nvPr/>
        </p:nvSpPr>
        <p:spPr>
          <a:xfrm>
            <a:off x="5686087" y="5159190"/>
            <a:ext cx="3457913" cy="1116889"/>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r>
              <a:rPr lang="en-GB" altLang="en-US" b="1" dirty="0">
                <a:solidFill>
                  <a:schemeClr val="tx1"/>
                </a:solidFill>
              </a:rPr>
              <a:t>What did you learn by completing this investigation?</a:t>
            </a:r>
          </a:p>
        </p:txBody>
      </p:sp>
    </p:spTree>
    <p:extLst>
      <p:ext uri="{BB962C8B-B14F-4D97-AF65-F5344CB8AC3E}">
        <p14:creationId xmlns:p14="http://schemas.microsoft.com/office/powerpoint/2010/main" val="33121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8"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750"/>
                            </p:stCondLst>
                            <p:childTnLst>
                              <p:par>
                                <p:cTn id="12" presetID="2" presetClass="entr" presetSubtype="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grpId="1" nodeType="clickEffect">
                                  <p:stCondLst>
                                    <p:cond delay="0"/>
                                  </p:stCondLst>
                                  <p:childTnLst>
                                    <p:animEffect transition="out" filter="wipe(left)">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3AE4BA-C3E5-4723-9E51-D915BB3FD302}"/>
              </a:ext>
            </a:extLst>
          </p:cNvPr>
          <p:cNvSpPr/>
          <p:nvPr/>
        </p:nvSpPr>
        <p:spPr>
          <a:xfrm>
            <a:off x="755650" y="1629175"/>
            <a:ext cx="7488238" cy="1285475"/>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57B69B7B-8753-4D1E-8129-B9C45B8689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93"/>
          <a:stretch/>
        </p:blipFill>
        <p:spPr>
          <a:xfrm>
            <a:off x="755651" y="2238756"/>
            <a:ext cx="7488238" cy="3210933"/>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Solve and Explain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5" name="Rectangle 24">
            <a:extLst>
              <a:ext uri="{FF2B5EF4-FFF2-40B4-BE49-F238E27FC236}">
                <a16:creationId xmlns:a16="http://schemas.microsoft.com/office/drawing/2014/main" id="{B9B8F977-7CB4-454E-961E-884EF653200F}"/>
              </a:ext>
            </a:extLst>
          </p:cNvPr>
          <p:cNvSpPr/>
          <p:nvPr/>
        </p:nvSpPr>
        <p:spPr>
          <a:xfrm>
            <a:off x="1329470" y="2579287"/>
            <a:ext cx="3365268" cy="3089477"/>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108000" rtlCol="0" anchor="ctr"/>
          <a:lstStyle/>
          <a:p>
            <a:pPr algn="ctr">
              <a:defRPr/>
            </a:pPr>
            <a:r>
              <a:rPr lang="en-GB" dirty="0">
                <a:solidFill>
                  <a:schemeClr val="tx1"/>
                </a:solidFill>
              </a:rPr>
              <a:t>Your younger friends love sledging, but they wish the sledge would not go quite so quickly down snowy hills. </a:t>
            </a:r>
          </a:p>
        </p:txBody>
      </p:sp>
      <p:sp>
        <p:nvSpPr>
          <p:cNvPr id="28" name="Rectangle 27">
            <a:extLst>
              <a:ext uri="{FF2B5EF4-FFF2-40B4-BE49-F238E27FC236}">
                <a16:creationId xmlns:a16="http://schemas.microsoft.com/office/drawing/2014/main" id="{726CBD3A-E942-4B4B-952F-BD8FB762A482}"/>
              </a:ext>
            </a:extLst>
          </p:cNvPr>
          <p:cNvSpPr/>
          <p:nvPr/>
        </p:nvSpPr>
        <p:spPr>
          <a:xfrm>
            <a:off x="1213993" y="2068109"/>
            <a:ext cx="3596221" cy="3750483"/>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108000" rtlCol="0" anchor="ctr"/>
          <a:lstStyle/>
          <a:p>
            <a:pPr>
              <a:defRPr/>
            </a:pPr>
            <a:r>
              <a:rPr lang="en-GB" dirty="0">
                <a:solidFill>
                  <a:schemeClr val="tx1"/>
                </a:solidFill>
              </a:rPr>
              <a:t>Discuss with your partner:</a:t>
            </a:r>
          </a:p>
          <a:p>
            <a:pPr>
              <a:defRPr/>
            </a:pPr>
            <a:endParaRPr lang="en-GB" dirty="0">
              <a:solidFill>
                <a:schemeClr val="tx1"/>
              </a:solidFill>
            </a:endParaRPr>
          </a:p>
          <a:p>
            <a:pPr marL="285750" indent="-285750">
              <a:buFont typeface="Arial" panose="020B0604020202020204" pitchFamily="34" charset="0"/>
              <a:buChar char="•"/>
              <a:defRPr/>
            </a:pPr>
            <a:r>
              <a:rPr lang="en-GB" dirty="0">
                <a:solidFill>
                  <a:schemeClr val="tx1"/>
                </a:solidFill>
              </a:rPr>
              <a:t>How would you change the design of the sledge to solve this problem?</a:t>
            </a:r>
          </a:p>
          <a:p>
            <a:pPr marL="285750" indent="-285750">
              <a:buFont typeface="Arial" panose="020B0604020202020204" pitchFamily="34" charset="0"/>
              <a:buChar char="•"/>
              <a:defRPr/>
            </a:pPr>
            <a:r>
              <a:rPr lang="en-GB" dirty="0">
                <a:solidFill>
                  <a:schemeClr val="tx1"/>
                </a:solidFill>
              </a:rPr>
              <a:t>What would you say to the children to explain how you managed to slow down their sledge? As they are younger children, you must talk about friction in a simple way so that they will understand.</a:t>
            </a:r>
          </a:p>
        </p:txBody>
      </p:sp>
      <p:pic>
        <p:nvPicPr>
          <p:cNvPr id="3" name="Picture 2">
            <a:extLst>
              <a:ext uri="{FF2B5EF4-FFF2-40B4-BE49-F238E27FC236}">
                <a16:creationId xmlns:a16="http://schemas.microsoft.com/office/drawing/2014/main" id="{36B90F80-FCD3-4D73-9318-5A50082902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81913" y="3123841"/>
            <a:ext cx="3099210" cy="2961381"/>
          </a:xfrm>
          <a:prstGeom prst="rect">
            <a:avLst/>
          </a:prstGeom>
        </p:spPr>
      </p:pic>
    </p:spTree>
    <p:extLst>
      <p:ext uri="{BB962C8B-B14F-4D97-AF65-F5344CB8AC3E}">
        <p14:creationId xmlns:p14="http://schemas.microsoft.com/office/powerpoint/2010/main" val="392241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25"/>
                                        </p:tgtEl>
                                      </p:cBhvr>
                                    </p:animEffect>
                                    <p:anim calcmode="lin" valueType="num">
                                      <p:cBhvr>
                                        <p:cTn id="14" dur="1000"/>
                                        <p:tgtEl>
                                          <p:spTgt spid="25"/>
                                        </p:tgtEl>
                                        <p:attrNameLst>
                                          <p:attrName>ppt_x</p:attrName>
                                        </p:attrNameLst>
                                      </p:cBhvr>
                                      <p:tavLst>
                                        <p:tav tm="0">
                                          <p:val>
                                            <p:strVal val="ppt_x"/>
                                          </p:val>
                                        </p:tav>
                                        <p:tav tm="100000">
                                          <p:val>
                                            <p:strVal val="ppt_x"/>
                                          </p:val>
                                        </p:tav>
                                      </p:tavLst>
                                    </p:anim>
                                    <p:anim calcmode="lin" valueType="num">
                                      <p:cBhvr>
                                        <p:cTn id="15" dur="1000"/>
                                        <p:tgtEl>
                                          <p:spTgt spid="25"/>
                                        </p:tgtEl>
                                        <p:attrNameLst>
                                          <p:attrName>ppt_y</p:attrName>
                                        </p:attrNameLst>
                                      </p:cBhvr>
                                      <p:tavLst>
                                        <p:tav tm="0">
                                          <p:val>
                                            <p:strVal val="ppt_y"/>
                                          </p:val>
                                        </p:tav>
                                        <p:tav tm="100000">
                                          <p:val>
                                            <p:strVal val="ppt_y-.1"/>
                                          </p:val>
                                        </p:tav>
                                      </p:tavLst>
                                    </p:anim>
                                    <p:set>
                                      <p:cBhvr>
                                        <p:cTn id="16" dur="1" fill="hold">
                                          <p:stCondLst>
                                            <p:cond delay="999"/>
                                          </p:stCondLst>
                                        </p:cTn>
                                        <p:tgtEl>
                                          <p:spTgt spid="25"/>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3AE4BA-C3E5-4723-9E51-D915BB3FD302}"/>
              </a:ext>
            </a:extLst>
          </p:cNvPr>
          <p:cNvSpPr/>
          <p:nvPr/>
        </p:nvSpPr>
        <p:spPr>
          <a:xfrm>
            <a:off x="755650" y="1629175"/>
            <a:ext cx="7488238" cy="1285475"/>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57B69B7B-8753-4D1E-8129-B9C45B8689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93"/>
          <a:stretch/>
        </p:blipFill>
        <p:spPr>
          <a:xfrm>
            <a:off x="755651" y="2238756"/>
            <a:ext cx="7488238" cy="3210933"/>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Solve and Explain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5" name="Rectangle 24">
            <a:extLst>
              <a:ext uri="{FF2B5EF4-FFF2-40B4-BE49-F238E27FC236}">
                <a16:creationId xmlns:a16="http://schemas.microsoft.com/office/drawing/2014/main" id="{B9B8F977-7CB4-454E-961E-884EF653200F}"/>
              </a:ext>
            </a:extLst>
          </p:cNvPr>
          <p:cNvSpPr/>
          <p:nvPr/>
        </p:nvSpPr>
        <p:spPr>
          <a:xfrm>
            <a:off x="1062877" y="1975599"/>
            <a:ext cx="4502150" cy="4109623"/>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108000" rtlCol="0" anchor="ctr"/>
          <a:lstStyle/>
          <a:p>
            <a:pPr>
              <a:lnSpc>
                <a:spcPct val="100000"/>
              </a:lnSpc>
              <a:spcBef>
                <a:spcPct val="0"/>
              </a:spcBef>
              <a:buFontTx/>
              <a:buNone/>
            </a:pPr>
            <a:r>
              <a:rPr lang="en-GB" altLang="en-US" dirty="0">
                <a:solidFill>
                  <a:schemeClr val="tx1"/>
                </a:solidFill>
                <a:latin typeface="Twinkl" pitchFamily="2" charset="0"/>
              </a:rPr>
              <a:t>I would use a strong glue to attach a carpet to the bottom of the sledge. </a:t>
            </a:r>
          </a:p>
          <a:p>
            <a:pPr>
              <a:lnSpc>
                <a:spcPct val="100000"/>
              </a:lnSpc>
              <a:spcBef>
                <a:spcPct val="0"/>
              </a:spcBef>
              <a:buFontTx/>
              <a:buNone/>
            </a:pPr>
            <a:endParaRPr lang="en-GB" altLang="en-US" dirty="0">
              <a:solidFill>
                <a:schemeClr val="tx1"/>
              </a:solidFill>
              <a:latin typeface="Twinkl" pitchFamily="2" charset="0"/>
            </a:endParaRPr>
          </a:p>
          <a:p>
            <a:pPr>
              <a:lnSpc>
                <a:spcPct val="100000"/>
              </a:lnSpc>
              <a:spcBef>
                <a:spcPct val="0"/>
              </a:spcBef>
              <a:buFontTx/>
              <a:buNone/>
            </a:pPr>
            <a:r>
              <a:rPr lang="en-GB" altLang="en-US" dirty="0">
                <a:solidFill>
                  <a:schemeClr val="tx1"/>
                </a:solidFill>
                <a:latin typeface="Twinkl" pitchFamily="2" charset="0"/>
              </a:rPr>
              <a:t>I would tell the children that friction is a force that acts between the snow and the bottom of the sledge as they move across each other. I would explain that the sledge glides quickly over the snow because the smooth plastic bottom of the sledge does not cause very much friction. However, the rough carpet causes more friction with the snow, so the sledge would move more slowly with carpet glued to the bottom.</a:t>
            </a:r>
          </a:p>
        </p:txBody>
      </p:sp>
      <p:pic>
        <p:nvPicPr>
          <p:cNvPr id="3" name="Picture 2">
            <a:extLst>
              <a:ext uri="{FF2B5EF4-FFF2-40B4-BE49-F238E27FC236}">
                <a16:creationId xmlns:a16="http://schemas.microsoft.com/office/drawing/2014/main" id="{36B90F80-FCD3-4D73-9318-5A50082902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81913" y="3123841"/>
            <a:ext cx="3099210" cy="2961381"/>
          </a:xfrm>
          <a:prstGeom prst="rect">
            <a:avLst/>
          </a:prstGeom>
        </p:spPr>
      </p:pic>
      <p:sp>
        <p:nvSpPr>
          <p:cNvPr id="21" name="Rectangle 20">
            <a:extLst>
              <a:ext uri="{FF2B5EF4-FFF2-40B4-BE49-F238E27FC236}">
                <a16:creationId xmlns:a16="http://schemas.microsoft.com/office/drawing/2014/main" id="{3E4D8D7A-913E-4168-BFFD-C4FBB64725CB}"/>
              </a:ext>
            </a:extLst>
          </p:cNvPr>
          <p:cNvSpPr/>
          <p:nvPr/>
        </p:nvSpPr>
        <p:spPr>
          <a:xfrm>
            <a:off x="5872253" y="1825561"/>
            <a:ext cx="3395571" cy="563233"/>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Tx/>
              <a:buNone/>
            </a:pPr>
            <a:r>
              <a:rPr lang="en-GB" altLang="en-US" dirty="0">
                <a:solidFill>
                  <a:schemeClr val="tx1"/>
                </a:solidFill>
                <a:latin typeface="Twinkl" pitchFamily="2" charset="0"/>
              </a:rPr>
              <a:t>What would you do?</a:t>
            </a:r>
          </a:p>
        </p:txBody>
      </p:sp>
    </p:spTree>
    <p:extLst>
      <p:ext uri="{BB962C8B-B14F-4D97-AF65-F5344CB8AC3E}">
        <p14:creationId xmlns:p14="http://schemas.microsoft.com/office/powerpoint/2010/main" val="351381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right)">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dirty="0">
                <a:latin typeface="Twinkl" pitchFamily="50" charset="0"/>
              </a:rPr>
              <a:t>To investigate the effects of friction.</a:t>
            </a:r>
          </a:p>
        </p:txBody>
      </p:sp>
      <p:sp>
        <p:nvSpPr>
          <p:cNvPr id="20" name="Content Placeholder 15"/>
          <p:cNvSpPr txBox="1">
            <a:spLocks/>
          </p:cNvSpPr>
          <p:nvPr/>
        </p:nvSpPr>
        <p:spPr>
          <a:xfrm>
            <a:off x="628648" y="3429000"/>
            <a:ext cx="7886700" cy="1409700"/>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explain the effects of friction on a moving vehicle.</a:t>
            </a:r>
          </a:p>
          <a:p>
            <a:r>
              <a:rPr lang="en-GB" dirty="0">
                <a:latin typeface="Twinkl" pitchFamily="50" charset="0"/>
              </a:rPr>
              <a:t>I can investigate the effects of friction created by different materials.</a:t>
            </a:r>
          </a:p>
          <a:p>
            <a:r>
              <a:rPr lang="en-GB" dirty="0">
                <a:latin typeface="Twinkl" pitchFamily="50" charset="0"/>
              </a:rPr>
              <a:t>I can recognise and control variables in an investigation.</a:t>
            </a:r>
          </a:p>
        </p:txBody>
      </p:sp>
      <p:pic>
        <p:nvPicPr>
          <p:cNvPr id="8" name="Picture 7">
            <a:extLst>
              <a:ext uri="{FF2B5EF4-FFF2-40B4-BE49-F238E27FC236}">
                <a16:creationId xmlns:a16="http://schemas.microsoft.com/office/drawing/2014/main" id="{B1E93E42-104B-4E99-9A4C-7B4931F329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20400" y="773886"/>
            <a:ext cx="864000" cy="864000"/>
          </a:xfrm>
          <a:prstGeom prst="rect">
            <a:avLst/>
          </a:prstGeom>
        </p:spPr>
      </p:pic>
    </p:spTree>
    <p:extLst>
      <p:ext uri="{BB962C8B-B14F-4D97-AF65-F5344CB8AC3E}">
        <p14:creationId xmlns:p14="http://schemas.microsoft.com/office/powerpoint/2010/main" val="1887516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dirty="0">
                <a:latin typeface="Twinkl" pitchFamily="50" charset="0"/>
              </a:rPr>
              <a:t>To investigate the effects of friction.</a:t>
            </a:r>
          </a:p>
        </p:txBody>
      </p:sp>
      <p:sp>
        <p:nvSpPr>
          <p:cNvPr id="20" name="Content Placeholder 15"/>
          <p:cNvSpPr txBox="1">
            <a:spLocks/>
          </p:cNvSpPr>
          <p:nvPr/>
        </p:nvSpPr>
        <p:spPr>
          <a:xfrm>
            <a:off x="628648" y="3429000"/>
            <a:ext cx="7886700" cy="1409700"/>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explain the effects of friction on a moving vehicle.</a:t>
            </a:r>
          </a:p>
          <a:p>
            <a:r>
              <a:rPr lang="en-GB" dirty="0">
                <a:latin typeface="Twinkl" pitchFamily="50" charset="0"/>
              </a:rPr>
              <a:t>I can investigate the effects of friction created by different materials.</a:t>
            </a:r>
          </a:p>
          <a:p>
            <a:r>
              <a:rPr lang="en-GB" dirty="0">
                <a:latin typeface="Twinkl" pitchFamily="50" charset="0"/>
              </a:rPr>
              <a:t>I can recognise and control variables in an investigation.</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7A8ED33-5789-4B06-BF47-3F5F22B99D1D}"/>
              </a:ext>
            </a:extLst>
          </p:cNvPr>
          <p:cNvPicPr>
            <a:picLocks noChangeAspect="1"/>
          </p:cNvPicPr>
          <p:nvPr/>
        </p:nvPicPr>
        <p:blipFill rotWithShape="1">
          <a:blip r:embed="rId2">
            <a:extLst>
              <a:ext uri="{28A0092B-C50C-407E-A947-70E740481C1C}">
                <a14:useLocalDpi xmlns:a14="http://schemas.microsoft.com/office/drawing/2010/main"/>
              </a:ext>
            </a:extLst>
          </a:blip>
          <a:srcRect l="4862" t="-17399" r="5046" b="24317"/>
          <a:stretch/>
        </p:blipFill>
        <p:spPr>
          <a:xfrm>
            <a:off x="444617" y="402673"/>
            <a:ext cx="8237989" cy="6010202"/>
          </a:xfrm>
          <a:prstGeom prst="roundRect">
            <a:avLst>
              <a:gd name="adj" fmla="val 2702"/>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Is Friction?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7" name="Arc 6">
            <a:extLst>
              <a:ext uri="{FF2B5EF4-FFF2-40B4-BE49-F238E27FC236}">
                <a16:creationId xmlns:a16="http://schemas.microsoft.com/office/drawing/2014/main" id="{4C5198B5-A164-4570-8168-38893E080D39}"/>
              </a:ext>
            </a:extLst>
          </p:cNvPr>
          <p:cNvSpPr/>
          <p:nvPr/>
        </p:nvSpPr>
        <p:spPr>
          <a:xfrm rot="11594391">
            <a:off x="814126" y="2624776"/>
            <a:ext cx="1505608" cy="1505608"/>
          </a:xfrm>
          <a:prstGeom prst="arc">
            <a:avLst/>
          </a:prstGeom>
          <a:ln w="57150">
            <a:solidFill>
              <a:srgbClr val="F0864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0" name="Picture 29">
            <a:extLst>
              <a:ext uri="{FF2B5EF4-FFF2-40B4-BE49-F238E27FC236}">
                <a16:creationId xmlns:a16="http://schemas.microsoft.com/office/drawing/2014/main" id="{BFEBE335-EE70-47DE-B4C0-5117CA3FCB7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62029"/>
          <a:stretch/>
        </p:blipFill>
        <p:spPr>
          <a:xfrm>
            <a:off x="567619" y="3765573"/>
            <a:ext cx="1969840" cy="2645590"/>
          </a:xfrm>
          <a:prstGeom prst="rect">
            <a:avLst/>
          </a:prstGeom>
        </p:spPr>
      </p:pic>
      <p:sp>
        <p:nvSpPr>
          <p:cNvPr id="37" name="Arc 36">
            <a:extLst>
              <a:ext uri="{FF2B5EF4-FFF2-40B4-BE49-F238E27FC236}">
                <a16:creationId xmlns:a16="http://schemas.microsoft.com/office/drawing/2014/main" id="{DEC0E11E-1466-47E3-A017-2567C640E582}"/>
              </a:ext>
            </a:extLst>
          </p:cNvPr>
          <p:cNvSpPr/>
          <p:nvPr/>
        </p:nvSpPr>
        <p:spPr>
          <a:xfrm rot="12645831">
            <a:off x="2763526" y="2500127"/>
            <a:ext cx="1948157" cy="1948157"/>
          </a:xfrm>
          <a:prstGeom prst="arc">
            <a:avLst/>
          </a:prstGeom>
          <a:ln w="57150">
            <a:solidFill>
              <a:srgbClr val="F0864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37">
            <a:extLst>
              <a:ext uri="{FF2B5EF4-FFF2-40B4-BE49-F238E27FC236}">
                <a16:creationId xmlns:a16="http://schemas.microsoft.com/office/drawing/2014/main" id="{2F9F8575-C4DF-4AC3-B64E-1DD588C4E1C2}"/>
              </a:ext>
            </a:extLst>
          </p:cNvPr>
          <p:cNvSpPr/>
          <p:nvPr/>
        </p:nvSpPr>
        <p:spPr>
          <a:xfrm rot="12742858">
            <a:off x="4714157" y="2587865"/>
            <a:ext cx="1948157" cy="1948157"/>
          </a:xfrm>
          <a:prstGeom prst="arc">
            <a:avLst/>
          </a:prstGeom>
          <a:ln w="57150">
            <a:solidFill>
              <a:srgbClr val="F0864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Arc 38">
            <a:extLst>
              <a:ext uri="{FF2B5EF4-FFF2-40B4-BE49-F238E27FC236}">
                <a16:creationId xmlns:a16="http://schemas.microsoft.com/office/drawing/2014/main" id="{B7310001-724B-4620-9037-5BE6EB737D08}"/>
              </a:ext>
            </a:extLst>
          </p:cNvPr>
          <p:cNvSpPr/>
          <p:nvPr/>
        </p:nvSpPr>
        <p:spPr>
          <a:xfrm rot="12742858">
            <a:off x="6758473" y="2421096"/>
            <a:ext cx="2314305" cy="2314305"/>
          </a:xfrm>
          <a:prstGeom prst="arc">
            <a:avLst/>
          </a:prstGeom>
          <a:ln w="57150">
            <a:solidFill>
              <a:srgbClr val="F0864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1" name="Picture 30">
            <a:extLst>
              <a:ext uri="{FF2B5EF4-FFF2-40B4-BE49-F238E27FC236}">
                <a16:creationId xmlns:a16="http://schemas.microsoft.com/office/drawing/2014/main" id="{FA1D4313-D776-4307-AE4C-A3FEA0C5B5F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61385"/>
          <a:stretch/>
        </p:blipFill>
        <p:spPr>
          <a:xfrm>
            <a:off x="2488474" y="3764698"/>
            <a:ext cx="2151655" cy="2648177"/>
          </a:xfrm>
          <a:prstGeom prst="rect">
            <a:avLst/>
          </a:prstGeom>
        </p:spPr>
      </p:pic>
      <p:sp>
        <p:nvSpPr>
          <p:cNvPr id="34" name="Rectangle 33">
            <a:extLst>
              <a:ext uri="{FF2B5EF4-FFF2-40B4-BE49-F238E27FC236}">
                <a16:creationId xmlns:a16="http://schemas.microsoft.com/office/drawing/2014/main" id="{E9BC13A0-CD9E-4AB1-BD21-F3F9A4453A4F}"/>
              </a:ext>
            </a:extLst>
          </p:cNvPr>
          <p:cNvSpPr/>
          <p:nvPr/>
        </p:nvSpPr>
        <p:spPr>
          <a:xfrm>
            <a:off x="2793619" y="2131421"/>
            <a:ext cx="1696791" cy="962638"/>
          </a:xfrm>
          <a:prstGeom prst="rect">
            <a:avLst/>
          </a:prstGeom>
          <a:solidFill>
            <a:srgbClr val="F7BB95"/>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Friction slows moving objects down.</a:t>
            </a:r>
          </a:p>
        </p:txBody>
      </p:sp>
      <p:pic>
        <p:nvPicPr>
          <p:cNvPr id="33" name="Picture 32">
            <a:extLst>
              <a:ext uri="{FF2B5EF4-FFF2-40B4-BE49-F238E27FC236}">
                <a16:creationId xmlns:a16="http://schemas.microsoft.com/office/drawing/2014/main" id="{A4DBAB08-A64D-4C5A-AC0B-11362508C8B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27139" b="63026"/>
          <a:stretch/>
        </p:blipFill>
        <p:spPr>
          <a:xfrm>
            <a:off x="4717381" y="3877171"/>
            <a:ext cx="1781714" cy="2535703"/>
          </a:xfrm>
          <a:prstGeom prst="rect">
            <a:avLst/>
          </a:prstGeom>
        </p:spPr>
      </p:pic>
      <p:sp>
        <p:nvSpPr>
          <p:cNvPr id="35" name="Rectangle 34">
            <a:extLst>
              <a:ext uri="{FF2B5EF4-FFF2-40B4-BE49-F238E27FC236}">
                <a16:creationId xmlns:a16="http://schemas.microsoft.com/office/drawing/2014/main" id="{29E1AFC2-B3F4-430C-B7F9-F3437739011A}"/>
              </a:ext>
            </a:extLst>
          </p:cNvPr>
          <p:cNvSpPr/>
          <p:nvPr/>
        </p:nvSpPr>
        <p:spPr>
          <a:xfrm>
            <a:off x="4719309" y="1865693"/>
            <a:ext cx="1531089" cy="1807535"/>
          </a:xfrm>
          <a:prstGeom prst="rect">
            <a:avLst/>
          </a:prstGeom>
          <a:solidFill>
            <a:srgbClr val="F7BB95"/>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All surfaces create friction on an object moving over them.</a:t>
            </a:r>
          </a:p>
        </p:txBody>
      </p:sp>
      <p:pic>
        <p:nvPicPr>
          <p:cNvPr id="32" name="Picture 31">
            <a:extLst>
              <a:ext uri="{FF2B5EF4-FFF2-40B4-BE49-F238E27FC236}">
                <a16:creationId xmlns:a16="http://schemas.microsoft.com/office/drawing/2014/main" id="{76B08106-2E46-4CA5-85FD-23D06E8E85F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61423"/>
          <a:stretch/>
        </p:blipFill>
        <p:spPr>
          <a:xfrm>
            <a:off x="6560984" y="3767284"/>
            <a:ext cx="2063950" cy="2645590"/>
          </a:xfrm>
          <a:prstGeom prst="rect">
            <a:avLst/>
          </a:prstGeom>
        </p:spPr>
      </p:pic>
      <p:sp>
        <p:nvSpPr>
          <p:cNvPr id="25" name="Rectangle 24">
            <a:extLst>
              <a:ext uri="{FF2B5EF4-FFF2-40B4-BE49-F238E27FC236}">
                <a16:creationId xmlns:a16="http://schemas.microsoft.com/office/drawing/2014/main" id="{EFD15B79-ECFC-41D0-8E4E-EF11CA405C96}"/>
              </a:ext>
            </a:extLst>
          </p:cNvPr>
          <p:cNvSpPr/>
          <p:nvPr/>
        </p:nvSpPr>
        <p:spPr>
          <a:xfrm>
            <a:off x="444617" y="1500883"/>
            <a:ext cx="8237989" cy="1108983"/>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lnSpc>
                <a:spcPct val="100000"/>
              </a:lnSpc>
              <a:spcBef>
                <a:spcPct val="0"/>
              </a:spcBef>
              <a:buFontTx/>
              <a:buNone/>
            </a:pPr>
            <a:r>
              <a:rPr lang="en-GB" altLang="en-US" dirty="0">
                <a:solidFill>
                  <a:schemeClr val="tx1"/>
                </a:solidFill>
              </a:rPr>
              <a:t>Look at the statements about friction. Can you decide which are true or false? Discuss your ideas with your partner before sharing your thoughts with       the class.</a:t>
            </a:r>
          </a:p>
        </p:txBody>
      </p:sp>
      <p:sp>
        <p:nvSpPr>
          <p:cNvPr id="41" name="Arc 40">
            <a:extLst>
              <a:ext uri="{FF2B5EF4-FFF2-40B4-BE49-F238E27FC236}">
                <a16:creationId xmlns:a16="http://schemas.microsoft.com/office/drawing/2014/main" id="{00984B0B-BD3A-4AB3-A035-CC90251AFBC3}"/>
              </a:ext>
            </a:extLst>
          </p:cNvPr>
          <p:cNvSpPr/>
          <p:nvPr/>
        </p:nvSpPr>
        <p:spPr>
          <a:xfrm rot="1126726">
            <a:off x="755427" y="1746608"/>
            <a:ext cx="1505608" cy="1505608"/>
          </a:xfrm>
          <a:prstGeom prst="arc">
            <a:avLst/>
          </a:prstGeom>
          <a:ln w="57150">
            <a:solidFill>
              <a:srgbClr val="F0864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Rectangle 1">
            <a:extLst>
              <a:ext uri="{FF2B5EF4-FFF2-40B4-BE49-F238E27FC236}">
                <a16:creationId xmlns:a16="http://schemas.microsoft.com/office/drawing/2014/main" id="{AB629426-35D8-42A5-8953-80F9E882824C}"/>
              </a:ext>
            </a:extLst>
          </p:cNvPr>
          <p:cNvSpPr/>
          <p:nvPr/>
        </p:nvSpPr>
        <p:spPr>
          <a:xfrm>
            <a:off x="560595" y="1640231"/>
            <a:ext cx="1220105" cy="694379"/>
          </a:xfrm>
          <a:prstGeom prst="rect">
            <a:avLst/>
          </a:prstGeom>
          <a:solidFill>
            <a:srgbClr val="F7BB95"/>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Friction is a force.</a:t>
            </a:r>
          </a:p>
        </p:txBody>
      </p:sp>
      <p:sp>
        <p:nvSpPr>
          <p:cNvPr id="27" name="Rectangle 26">
            <a:extLst>
              <a:ext uri="{FF2B5EF4-FFF2-40B4-BE49-F238E27FC236}">
                <a16:creationId xmlns:a16="http://schemas.microsoft.com/office/drawing/2014/main" id="{DB6CF930-4051-4B54-B359-F5E2AE2771EE}"/>
              </a:ext>
            </a:extLst>
          </p:cNvPr>
          <p:cNvSpPr/>
          <p:nvPr/>
        </p:nvSpPr>
        <p:spPr>
          <a:xfrm>
            <a:off x="734825" y="2582402"/>
            <a:ext cx="1643601" cy="907865"/>
          </a:xfrm>
          <a:prstGeom prst="rect">
            <a:avLst/>
          </a:prstGeom>
          <a:solidFill>
            <a:srgbClr val="F7BB95"/>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Friction is stronger than gravity.</a:t>
            </a:r>
          </a:p>
        </p:txBody>
      </p:sp>
      <p:sp>
        <p:nvSpPr>
          <p:cNvPr id="42" name="Arc 41">
            <a:extLst>
              <a:ext uri="{FF2B5EF4-FFF2-40B4-BE49-F238E27FC236}">
                <a16:creationId xmlns:a16="http://schemas.microsoft.com/office/drawing/2014/main" id="{F69F51D6-FD54-4D7B-9037-F64F5202C787}"/>
              </a:ext>
            </a:extLst>
          </p:cNvPr>
          <p:cNvSpPr/>
          <p:nvPr/>
        </p:nvSpPr>
        <p:spPr>
          <a:xfrm rot="1681446">
            <a:off x="6923945" y="1712161"/>
            <a:ext cx="1505608" cy="1505608"/>
          </a:xfrm>
          <a:prstGeom prst="arc">
            <a:avLst/>
          </a:prstGeom>
          <a:ln w="57150">
            <a:solidFill>
              <a:srgbClr val="F0864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Rectangle 35">
            <a:extLst>
              <a:ext uri="{FF2B5EF4-FFF2-40B4-BE49-F238E27FC236}">
                <a16:creationId xmlns:a16="http://schemas.microsoft.com/office/drawing/2014/main" id="{BFA23F0C-A03A-4A38-9A09-389AAF1BA6F9}"/>
              </a:ext>
            </a:extLst>
          </p:cNvPr>
          <p:cNvSpPr/>
          <p:nvPr/>
        </p:nvSpPr>
        <p:spPr>
          <a:xfrm>
            <a:off x="6568911" y="1531995"/>
            <a:ext cx="1531089" cy="925125"/>
          </a:xfrm>
          <a:prstGeom prst="rect">
            <a:avLst/>
          </a:prstGeom>
          <a:solidFill>
            <a:srgbClr val="F7BB95"/>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Friction is always a useful force.</a:t>
            </a:r>
          </a:p>
        </p:txBody>
      </p:sp>
      <p:sp>
        <p:nvSpPr>
          <p:cNvPr id="28" name="Rectangle 27">
            <a:extLst>
              <a:ext uri="{FF2B5EF4-FFF2-40B4-BE49-F238E27FC236}">
                <a16:creationId xmlns:a16="http://schemas.microsoft.com/office/drawing/2014/main" id="{3A6DE145-F159-496B-A16A-2E3443F7182B}"/>
              </a:ext>
            </a:extLst>
          </p:cNvPr>
          <p:cNvSpPr/>
          <p:nvPr/>
        </p:nvSpPr>
        <p:spPr>
          <a:xfrm>
            <a:off x="6887235" y="2558835"/>
            <a:ext cx="1531089" cy="925125"/>
          </a:xfrm>
          <a:prstGeom prst="rect">
            <a:avLst/>
          </a:prstGeom>
          <a:solidFill>
            <a:srgbClr val="F7BB95"/>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Friction produces heat.</a:t>
            </a:r>
          </a:p>
        </p:txBody>
      </p:sp>
      <p:pic>
        <p:nvPicPr>
          <p:cNvPr id="23" name="Talking Partners">
            <a:extLst>
              <a:ext uri="{FF2B5EF4-FFF2-40B4-BE49-F238E27FC236}">
                <a16:creationId xmlns:a16="http://schemas.microsoft.com/office/drawing/2014/main" id="{297DAD19-9AA7-487F-B06A-61FBCE64D9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286"/>
            <a:ext cx="864000" cy="864000"/>
          </a:xfrm>
          <a:prstGeom prst="rect">
            <a:avLst/>
          </a:prstGeom>
        </p:spPr>
      </p:pic>
      <p:sp>
        <p:nvSpPr>
          <p:cNvPr id="43" name="Rectangle 42">
            <a:extLst>
              <a:ext uri="{FF2B5EF4-FFF2-40B4-BE49-F238E27FC236}">
                <a16:creationId xmlns:a16="http://schemas.microsoft.com/office/drawing/2014/main" id="{74CACC25-2DB3-431B-B5AE-AC9A3C27E568}"/>
              </a:ext>
            </a:extLst>
          </p:cNvPr>
          <p:cNvSpPr/>
          <p:nvPr/>
        </p:nvSpPr>
        <p:spPr>
          <a:xfrm>
            <a:off x="-92279" y="5374014"/>
            <a:ext cx="2605811" cy="430947"/>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spcBef>
                <a:spcPct val="0"/>
              </a:spcBef>
              <a:buFontTx/>
              <a:buNone/>
            </a:pPr>
            <a:r>
              <a:rPr lang="en-GB" altLang="en-US" b="1" dirty="0">
                <a:solidFill>
                  <a:sysClr val="windowText" lastClr="000000"/>
                </a:solidFill>
              </a:rPr>
              <a:t>How did you do?</a:t>
            </a:r>
          </a:p>
        </p:txBody>
      </p:sp>
      <p:sp>
        <p:nvSpPr>
          <p:cNvPr id="44" name="Rectangle 43">
            <a:extLst>
              <a:ext uri="{FF2B5EF4-FFF2-40B4-BE49-F238E27FC236}">
                <a16:creationId xmlns:a16="http://schemas.microsoft.com/office/drawing/2014/main" id="{A1724EAC-1BD7-4F5F-9C5F-49B8CFFDA13E}"/>
              </a:ext>
            </a:extLst>
          </p:cNvPr>
          <p:cNvSpPr/>
          <p:nvPr/>
        </p:nvSpPr>
        <p:spPr>
          <a:xfrm>
            <a:off x="2793619" y="2131421"/>
            <a:ext cx="1696791" cy="962638"/>
          </a:xfrm>
          <a:prstGeom prst="rect">
            <a:avLst/>
          </a:prstGeom>
          <a:solidFill>
            <a:srgbClr val="B8D26D"/>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Friction slows moving objects down.</a:t>
            </a:r>
          </a:p>
        </p:txBody>
      </p:sp>
      <p:sp>
        <p:nvSpPr>
          <p:cNvPr id="45" name="Rectangle 44">
            <a:extLst>
              <a:ext uri="{FF2B5EF4-FFF2-40B4-BE49-F238E27FC236}">
                <a16:creationId xmlns:a16="http://schemas.microsoft.com/office/drawing/2014/main" id="{6BE1D8F7-2FF8-47DA-93E7-18CCC2A0FA97}"/>
              </a:ext>
            </a:extLst>
          </p:cNvPr>
          <p:cNvSpPr/>
          <p:nvPr/>
        </p:nvSpPr>
        <p:spPr>
          <a:xfrm>
            <a:off x="4719309" y="1865693"/>
            <a:ext cx="1531089" cy="1807535"/>
          </a:xfrm>
          <a:prstGeom prst="rect">
            <a:avLst/>
          </a:prstGeom>
          <a:solidFill>
            <a:srgbClr val="B8D26D"/>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All surfaces create friction on an object moving over them.</a:t>
            </a:r>
          </a:p>
        </p:txBody>
      </p:sp>
      <p:sp>
        <p:nvSpPr>
          <p:cNvPr id="46" name="Rectangle 45">
            <a:extLst>
              <a:ext uri="{FF2B5EF4-FFF2-40B4-BE49-F238E27FC236}">
                <a16:creationId xmlns:a16="http://schemas.microsoft.com/office/drawing/2014/main" id="{33D6D8BD-49AB-4106-8C1D-F170792DDB88}"/>
              </a:ext>
            </a:extLst>
          </p:cNvPr>
          <p:cNvSpPr/>
          <p:nvPr/>
        </p:nvSpPr>
        <p:spPr>
          <a:xfrm>
            <a:off x="560595" y="1640231"/>
            <a:ext cx="1220105" cy="694379"/>
          </a:xfrm>
          <a:prstGeom prst="rect">
            <a:avLst/>
          </a:prstGeom>
          <a:solidFill>
            <a:srgbClr val="B8D26D"/>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Friction is a force.</a:t>
            </a:r>
          </a:p>
        </p:txBody>
      </p:sp>
      <p:sp>
        <p:nvSpPr>
          <p:cNvPr id="47" name="Rectangle 46">
            <a:extLst>
              <a:ext uri="{FF2B5EF4-FFF2-40B4-BE49-F238E27FC236}">
                <a16:creationId xmlns:a16="http://schemas.microsoft.com/office/drawing/2014/main" id="{E9C549D9-EB6E-4C7E-82DC-DB95DBB1851A}"/>
              </a:ext>
            </a:extLst>
          </p:cNvPr>
          <p:cNvSpPr/>
          <p:nvPr/>
        </p:nvSpPr>
        <p:spPr>
          <a:xfrm>
            <a:off x="734825" y="2582402"/>
            <a:ext cx="1643601" cy="907865"/>
          </a:xfrm>
          <a:prstGeom prst="rect">
            <a:avLst/>
          </a:prstGeom>
          <a:solidFill>
            <a:srgbClr val="F29993"/>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Friction is stronger than gravity.</a:t>
            </a:r>
          </a:p>
        </p:txBody>
      </p:sp>
      <p:sp>
        <p:nvSpPr>
          <p:cNvPr id="48" name="Rectangle 47">
            <a:extLst>
              <a:ext uri="{FF2B5EF4-FFF2-40B4-BE49-F238E27FC236}">
                <a16:creationId xmlns:a16="http://schemas.microsoft.com/office/drawing/2014/main" id="{420C70FF-079F-403C-ABDC-70F223C5208D}"/>
              </a:ext>
            </a:extLst>
          </p:cNvPr>
          <p:cNvSpPr/>
          <p:nvPr/>
        </p:nvSpPr>
        <p:spPr>
          <a:xfrm>
            <a:off x="6568911" y="1531995"/>
            <a:ext cx="1531089" cy="925125"/>
          </a:xfrm>
          <a:prstGeom prst="rect">
            <a:avLst/>
          </a:prstGeom>
          <a:solidFill>
            <a:srgbClr val="F29993"/>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Friction is always a useful force.</a:t>
            </a:r>
          </a:p>
        </p:txBody>
      </p:sp>
      <p:sp>
        <p:nvSpPr>
          <p:cNvPr id="49" name="Rectangle 48">
            <a:extLst>
              <a:ext uri="{FF2B5EF4-FFF2-40B4-BE49-F238E27FC236}">
                <a16:creationId xmlns:a16="http://schemas.microsoft.com/office/drawing/2014/main" id="{DBECE303-B6EF-4BB5-BAEC-B6F9E110B052}"/>
              </a:ext>
            </a:extLst>
          </p:cNvPr>
          <p:cNvSpPr/>
          <p:nvPr/>
        </p:nvSpPr>
        <p:spPr>
          <a:xfrm>
            <a:off x="6887235" y="2558835"/>
            <a:ext cx="1531089" cy="925125"/>
          </a:xfrm>
          <a:prstGeom prst="rect">
            <a:avLst/>
          </a:prstGeom>
          <a:solidFill>
            <a:srgbClr val="B8D26D"/>
          </a:solidFill>
          <a:ln>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buFont typeface="Arial" panose="020B0604020202020204" pitchFamily="34" charset="0"/>
              <a:buNone/>
            </a:pPr>
            <a:r>
              <a:rPr lang="en-GB" altLang="en-US" dirty="0">
                <a:solidFill>
                  <a:schemeClr val="tx1"/>
                </a:solidFill>
              </a:rPr>
              <a:t>Friction produces heat.</a:t>
            </a:r>
          </a:p>
        </p:txBody>
      </p:sp>
    </p:spTree>
    <p:extLst>
      <p:ext uri="{BB962C8B-B14F-4D97-AF65-F5344CB8AC3E}">
        <p14:creationId xmlns:p14="http://schemas.microsoft.com/office/powerpoint/2010/main" val="275586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down)">
                                      <p:cBhvr>
                                        <p:cTn id="65" dur="500"/>
                                        <p:tgtEl>
                                          <p:spTgt spid="39"/>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wipe(down)">
                                      <p:cBhvr>
                                        <p:cTn id="74" dur="500"/>
                                        <p:tgtEl>
                                          <p:spTgt spid="42"/>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wipe(left)">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500"/>
                                        <p:tgtEl>
                                          <p:spTgt spid="47"/>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500"/>
                                        <p:tgtEl>
                                          <p:spTgt spid="46"/>
                                        </p:tgtEl>
                                      </p:cBhvr>
                                    </p:animEffec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500"/>
                                        <p:tgtEl>
                                          <p:spTgt spid="44"/>
                                        </p:tgtEl>
                                      </p:cBhvr>
                                    </p:animEffect>
                                  </p:childTnLst>
                                </p:cTn>
                              </p:par>
                            </p:childTnLst>
                          </p:cTn>
                        </p:par>
                        <p:par>
                          <p:cTn id="97" fill="hold">
                            <p:stCondLst>
                              <p:cond delay="1500"/>
                            </p:stCondLst>
                            <p:childTnLst>
                              <p:par>
                                <p:cTn id="98" presetID="10" presetClass="entr" presetSubtype="0" fill="hold" grpId="0" nodeType="after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childTnLst>
                          </p:cTn>
                        </p:par>
                        <p:par>
                          <p:cTn id="105" fill="hold">
                            <p:stCondLst>
                              <p:cond delay="2500"/>
                            </p:stCondLst>
                            <p:childTnLst>
                              <p:par>
                                <p:cTn id="106" presetID="10"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animEffect transition="in" filter="fade">
                                      <p:cBhvr>
                                        <p:cTn id="10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animBg="1"/>
      <p:bldP spid="38" grpId="0" animBg="1"/>
      <p:bldP spid="39" grpId="0" animBg="1"/>
      <p:bldP spid="34" grpId="0" animBg="1"/>
      <p:bldP spid="35" grpId="0" animBg="1"/>
      <p:bldP spid="25" grpId="0" animBg="1"/>
      <p:bldP spid="41" grpId="0" animBg="1"/>
      <p:bldP spid="2" grpId="0" animBg="1"/>
      <p:bldP spid="27" grpId="0" animBg="1"/>
      <p:bldP spid="42" grpId="0" animBg="1"/>
      <p:bldP spid="36" grpId="0" animBg="1"/>
      <p:bldP spid="28" grpId="0" animBg="1"/>
      <p:bldP spid="43" grpId="0" animBg="1"/>
      <p:bldP spid="44" grpId="0" animBg="1"/>
      <p:bldP spid="45" grpId="0" animBg="1"/>
      <p:bldP spid="46" grpId="0" animBg="1"/>
      <p:bldP spid="47" grpId="0" animBg="1"/>
      <p:bldP spid="48"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Is Friction?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id="{99CF26F3-47C2-4515-A37F-73C5F254FCC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9773"/>
          <a:stretch/>
        </p:blipFill>
        <p:spPr>
          <a:xfrm>
            <a:off x="755649" y="1595619"/>
            <a:ext cx="7488239" cy="4716063"/>
          </a:xfrm>
          <a:prstGeom prst="rect">
            <a:avLst/>
          </a:prstGeom>
        </p:spPr>
      </p:pic>
      <p:sp>
        <p:nvSpPr>
          <p:cNvPr id="21" name="Rectangle 20">
            <a:extLst>
              <a:ext uri="{FF2B5EF4-FFF2-40B4-BE49-F238E27FC236}">
                <a16:creationId xmlns:a16="http://schemas.microsoft.com/office/drawing/2014/main" id="{E575FCB5-7A06-479E-B113-2EFB5FEA8CCB}"/>
              </a:ext>
            </a:extLst>
          </p:cNvPr>
          <p:cNvSpPr/>
          <p:nvPr/>
        </p:nvSpPr>
        <p:spPr>
          <a:xfrm>
            <a:off x="755650" y="2634263"/>
            <a:ext cx="2710563" cy="2764465"/>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r>
              <a:rPr lang="en-GB" altLang="en-US" dirty="0">
                <a:solidFill>
                  <a:schemeClr val="tx1"/>
                </a:solidFill>
              </a:rPr>
              <a:t>Friction is a </a:t>
            </a:r>
            <a:r>
              <a:rPr lang="en-GB" altLang="en-US" b="1" dirty="0">
                <a:solidFill>
                  <a:schemeClr val="tx1"/>
                </a:solidFill>
              </a:rPr>
              <a:t>force</a:t>
            </a:r>
            <a:r>
              <a:rPr lang="en-GB" altLang="en-US" dirty="0">
                <a:solidFill>
                  <a:schemeClr val="tx1"/>
                </a:solidFill>
              </a:rPr>
              <a:t> that acts between two surfaces or objects that are moving, or trying to move, across each other. For example, when you try to push a book across the floor, friction makes this difficult.</a:t>
            </a:r>
          </a:p>
        </p:txBody>
      </p:sp>
      <p:pic>
        <p:nvPicPr>
          <p:cNvPr id="3" name="Picture 2">
            <a:extLst>
              <a:ext uri="{FF2B5EF4-FFF2-40B4-BE49-F238E27FC236}">
                <a16:creationId xmlns:a16="http://schemas.microsoft.com/office/drawing/2014/main" id="{519EF2CE-AF8C-4BF1-B56E-F83D4F961B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96752" y="2116254"/>
            <a:ext cx="3959967" cy="3976571"/>
          </a:xfrm>
          <a:prstGeom prst="rect">
            <a:avLst/>
          </a:prstGeom>
        </p:spPr>
      </p:pic>
      <p:sp>
        <p:nvSpPr>
          <p:cNvPr id="16" name="Rectangle 15">
            <a:extLst>
              <a:ext uri="{FF2B5EF4-FFF2-40B4-BE49-F238E27FC236}">
                <a16:creationId xmlns:a16="http://schemas.microsoft.com/office/drawing/2014/main" id="{E1C91621-1916-4BA5-BE27-3805F32FC87B}"/>
              </a:ext>
            </a:extLst>
          </p:cNvPr>
          <p:cNvSpPr/>
          <p:nvPr/>
        </p:nvSpPr>
        <p:spPr>
          <a:xfrm>
            <a:off x="755650" y="2634263"/>
            <a:ext cx="2710563" cy="2764465"/>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r>
              <a:rPr lang="en-GB" altLang="en-US" dirty="0">
                <a:solidFill>
                  <a:schemeClr val="tx1"/>
                </a:solidFill>
              </a:rPr>
              <a:t>Friction always acts in the </a:t>
            </a:r>
            <a:r>
              <a:rPr lang="en-GB" altLang="en-US" b="1" dirty="0">
                <a:solidFill>
                  <a:schemeClr val="tx1"/>
                </a:solidFill>
              </a:rPr>
              <a:t>opposite direction </a:t>
            </a:r>
            <a:r>
              <a:rPr lang="en-GB" altLang="en-US" dirty="0">
                <a:solidFill>
                  <a:schemeClr val="tx1"/>
                </a:solidFill>
              </a:rPr>
              <a:t>to the direction that the object is moving. It always </a:t>
            </a:r>
            <a:r>
              <a:rPr lang="en-GB" altLang="en-US" b="1" dirty="0">
                <a:solidFill>
                  <a:schemeClr val="tx1"/>
                </a:solidFill>
              </a:rPr>
              <a:t>slows</a:t>
            </a:r>
            <a:r>
              <a:rPr lang="en-GB" altLang="en-US" dirty="0">
                <a:solidFill>
                  <a:schemeClr val="tx1"/>
                </a:solidFill>
              </a:rPr>
              <a:t> a moving object down. </a:t>
            </a:r>
          </a:p>
        </p:txBody>
      </p:sp>
      <p:sp>
        <p:nvSpPr>
          <p:cNvPr id="23" name="Rectangle 22">
            <a:extLst>
              <a:ext uri="{FF2B5EF4-FFF2-40B4-BE49-F238E27FC236}">
                <a16:creationId xmlns:a16="http://schemas.microsoft.com/office/drawing/2014/main" id="{624723C5-FAD0-483F-BDC1-3A3B24BC3252}"/>
              </a:ext>
            </a:extLst>
          </p:cNvPr>
          <p:cNvSpPr/>
          <p:nvPr/>
        </p:nvSpPr>
        <p:spPr>
          <a:xfrm>
            <a:off x="755648" y="2634263"/>
            <a:ext cx="2710563" cy="2764465"/>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r>
              <a:rPr lang="en-GB" altLang="en-US" dirty="0">
                <a:solidFill>
                  <a:schemeClr val="tx1"/>
                </a:solidFill>
              </a:rPr>
              <a:t>All surfaces create friction on an object moving across them. Rougher surfaces produce more friction, but even very smooth surfaces like ice produce some friction.</a:t>
            </a:r>
          </a:p>
        </p:txBody>
      </p:sp>
      <p:sp>
        <p:nvSpPr>
          <p:cNvPr id="25" name="Rectangle 24">
            <a:extLst>
              <a:ext uri="{FF2B5EF4-FFF2-40B4-BE49-F238E27FC236}">
                <a16:creationId xmlns:a16="http://schemas.microsoft.com/office/drawing/2014/main" id="{DFA57DD8-7CF7-41E8-AFBE-FFADC8F1D01E}"/>
              </a:ext>
            </a:extLst>
          </p:cNvPr>
          <p:cNvSpPr/>
          <p:nvPr/>
        </p:nvSpPr>
        <p:spPr>
          <a:xfrm>
            <a:off x="755646" y="2634263"/>
            <a:ext cx="2710563" cy="2764465"/>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r>
              <a:rPr lang="en-GB" altLang="en-US" dirty="0">
                <a:solidFill>
                  <a:schemeClr val="tx1"/>
                </a:solidFill>
              </a:rPr>
              <a:t>Can you explain to your partner how friction affects a moving object?</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1" nodeType="clickEffect">
                                  <p:stCondLst>
                                    <p:cond delay="0"/>
                                  </p:stCondLst>
                                  <p:childTnLst>
                                    <p:animEffect transition="out" filter="wipe(right)">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grpId="1" nodeType="clickEffect">
                                  <p:stCondLst>
                                    <p:cond delay="0"/>
                                  </p:stCondLst>
                                  <p:childTnLst>
                                    <p:animEffect transition="out" filter="wipe(righ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2" fill="hold" grpId="1" nodeType="clickEffect">
                                  <p:stCondLst>
                                    <p:cond delay="0"/>
                                  </p:stCondLst>
                                  <p:childTnLst>
                                    <p:animEffect transition="out" filter="wipe(right)">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6" grpId="0" animBg="1"/>
      <p:bldP spid="16" grpId="1" animBg="1"/>
      <p:bldP spid="23" grpId="0" animBg="1"/>
      <p:bldP spid="23" grpId="1"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CF26F3-47C2-4515-A37F-73C5F254FC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657" b="1"/>
          <a:stretch/>
        </p:blipFill>
        <p:spPr>
          <a:xfrm>
            <a:off x="755648" y="1583141"/>
            <a:ext cx="7632701" cy="4700213"/>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What Is Friction?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8" name="Rectangle 27">
            <a:extLst>
              <a:ext uri="{FF2B5EF4-FFF2-40B4-BE49-F238E27FC236}">
                <a16:creationId xmlns:a16="http://schemas.microsoft.com/office/drawing/2014/main" id="{B139548F-0989-4E92-B448-7095794460C6}"/>
              </a:ext>
            </a:extLst>
          </p:cNvPr>
          <p:cNvSpPr/>
          <p:nvPr/>
        </p:nvSpPr>
        <p:spPr>
          <a:xfrm>
            <a:off x="755648" y="1842958"/>
            <a:ext cx="4586007" cy="1116889"/>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r>
              <a:rPr lang="en-GB" altLang="en-US" b="1" dirty="0">
                <a:solidFill>
                  <a:schemeClr val="tx1"/>
                </a:solidFill>
              </a:rPr>
              <a:t>Air resistance </a:t>
            </a:r>
            <a:r>
              <a:rPr lang="en-GB" altLang="en-US" dirty="0">
                <a:solidFill>
                  <a:schemeClr val="tx1"/>
                </a:solidFill>
              </a:rPr>
              <a:t>and </a:t>
            </a:r>
            <a:r>
              <a:rPr lang="en-GB" altLang="en-US" b="1" dirty="0">
                <a:solidFill>
                  <a:schemeClr val="tx1"/>
                </a:solidFill>
              </a:rPr>
              <a:t>water resistance</a:t>
            </a:r>
            <a:r>
              <a:rPr lang="en-GB" altLang="en-US" dirty="0">
                <a:solidFill>
                  <a:schemeClr val="tx1"/>
                </a:solidFill>
              </a:rPr>
              <a:t> are both forms of </a:t>
            </a:r>
            <a:r>
              <a:rPr lang="en-GB" altLang="en-US" b="1" dirty="0">
                <a:solidFill>
                  <a:schemeClr val="tx1"/>
                </a:solidFill>
              </a:rPr>
              <a:t>friction</a:t>
            </a:r>
            <a:r>
              <a:rPr lang="en-GB" altLang="en-US" dirty="0">
                <a:solidFill>
                  <a:schemeClr val="tx1"/>
                </a:solidFill>
              </a:rPr>
              <a:t>. Gases and liquids create friction as well as solids.</a:t>
            </a:r>
          </a:p>
        </p:txBody>
      </p:sp>
      <p:sp>
        <p:nvSpPr>
          <p:cNvPr id="6" name="Freeform: Shape 5">
            <a:extLst>
              <a:ext uri="{FF2B5EF4-FFF2-40B4-BE49-F238E27FC236}">
                <a16:creationId xmlns:a16="http://schemas.microsoft.com/office/drawing/2014/main" id="{1AF7DC59-1C52-45C2-8494-A293FC0A826E}"/>
              </a:ext>
            </a:extLst>
          </p:cNvPr>
          <p:cNvSpPr/>
          <p:nvPr/>
        </p:nvSpPr>
        <p:spPr>
          <a:xfrm>
            <a:off x="2858768" y="5813946"/>
            <a:ext cx="4688443" cy="376534"/>
          </a:xfrm>
          <a:custGeom>
            <a:avLst/>
            <a:gdLst>
              <a:gd name="connsiteX0" fmla="*/ 4947751 w 4947751"/>
              <a:gd name="connsiteY0" fmla="*/ 218364 h 272955"/>
              <a:gd name="connsiteX1" fmla="*/ 4824922 w 4947751"/>
              <a:gd name="connsiteY1" fmla="*/ 232012 h 272955"/>
              <a:gd name="connsiteX2" fmla="*/ 4647501 w 4947751"/>
              <a:gd name="connsiteY2" fmla="*/ 245660 h 272955"/>
              <a:gd name="connsiteX3" fmla="*/ 4551966 w 4947751"/>
              <a:gd name="connsiteY3" fmla="*/ 259308 h 272955"/>
              <a:gd name="connsiteX4" fmla="*/ 4347250 w 4947751"/>
              <a:gd name="connsiteY4" fmla="*/ 272955 h 272955"/>
              <a:gd name="connsiteX5" fmla="*/ 853423 w 4947751"/>
              <a:gd name="connsiteY5" fmla="*/ 259308 h 272955"/>
              <a:gd name="connsiteX6" fmla="*/ 239274 w 4947751"/>
              <a:gd name="connsiteY6" fmla="*/ 245660 h 272955"/>
              <a:gd name="connsiteX7" fmla="*/ 116444 w 4947751"/>
              <a:gd name="connsiteY7" fmla="*/ 191069 h 272955"/>
              <a:gd name="connsiteX8" fmla="*/ 34557 w 4947751"/>
              <a:gd name="connsiteY8" fmla="*/ 163773 h 272955"/>
              <a:gd name="connsiteX9" fmla="*/ 7262 w 4947751"/>
              <a:gd name="connsiteY9" fmla="*/ 81887 h 272955"/>
              <a:gd name="connsiteX10" fmla="*/ 48205 w 4947751"/>
              <a:gd name="connsiteY10" fmla="*/ 54591 h 272955"/>
              <a:gd name="connsiteX11" fmla="*/ 143739 w 4947751"/>
              <a:gd name="connsiteY11" fmla="*/ 27296 h 272955"/>
              <a:gd name="connsiteX12" fmla="*/ 2613984 w 4947751"/>
              <a:gd name="connsiteY12" fmla="*/ 40944 h 272955"/>
              <a:gd name="connsiteX13" fmla="*/ 2695871 w 4947751"/>
              <a:gd name="connsiteY13" fmla="*/ 54591 h 272955"/>
              <a:gd name="connsiteX14" fmla="*/ 3801339 w 4947751"/>
              <a:gd name="connsiteY14" fmla="*/ 40944 h 272955"/>
              <a:gd name="connsiteX15" fmla="*/ 3883226 w 4947751"/>
              <a:gd name="connsiteY15" fmla="*/ 27296 h 272955"/>
              <a:gd name="connsiteX16" fmla="*/ 3937817 w 4947751"/>
              <a:gd name="connsiteY16" fmla="*/ 13648 h 272955"/>
              <a:gd name="connsiteX17" fmla="*/ 4319954 w 4947751"/>
              <a:gd name="connsiteY17" fmla="*/ 0 h 272955"/>
              <a:gd name="connsiteX18" fmla="*/ 4661148 w 4947751"/>
              <a:gd name="connsiteY18" fmla="*/ 13648 h 272955"/>
              <a:gd name="connsiteX19" fmla="*/ 4702092 w 4947751"/>
              <a:gd name="connsiteY19" fmla="*/ 40944 h 272955"/>
              <a:gd name="connsiteX20" fmla="*/ 4756683 w 4947751"/>
              <a:gd name="connsiteY20" fmla="*/ 54591 h 272955"/>
              <a:gd name="connsiteX21" fmla="*/ 4852217 w 4947751"/>
              <a:gd name="connsiteY21" fmla="*/ 122830 h 272955"/>
              <a:gd name="connsiteX22" fmla="*/ 4865865 w 4947751"/>
              <a:gd name="connsiteY22" fmla="*/ 163773 h 272955"/>
              <a:gd name="connsiteX23" fmla="*/ 4838569 w 4947751"/>
              <a:gd name="connsiteY23" fmla="*/ 232012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47751" h="272955">
                <a:moveTo>
                  <a:pt x="4947751" y="218364"/>
                </a:moveTo>
                <a:cubicBezTo>
                  <a:pt x="4906808" y="222913"/>
                  <a:pt x="4865948" y="228282"/>
                  <a:pt x="4824922" y="232012"/>
                </a:cubicBezTo>
                <a:cubicBezTo>
                  <a:pt x="4765851" y="237382"/>
                  <a:pt x="4706522" y="239758"/>
                  <a:pt x="4647501" y="245660"/>
                </a:cubicBezTo>
                <a:cubicBezTo>
                  <a:pt x="4615492" y="248861"/>
                  <a:pt x="4584002" y="256396"/>
                  <a:pt x="4551966" y="259308"/>
                </a:cubicBezTo>
                <a:cubicBezTo>
                  <a:pt x="4483857" y="265500"/>
                  <a:pt x="4415489" y="268406"/>
                  <a:pt x="4347250" y="272955"/>
                </a:cubicBezTo>
                <a:lnTo>
                  <a:pt x="853423" y="259308"/>
                </a:lnTo>
                <a:cubicBezTo>
                  <a:pt x="648661" y="257947"/>
                  <a:pt x="443688" y="257685"/>
                  <a:pt x="239274" y="245660"/>
                </a:cubicBezTo>
                <a:cubicBezTo>
                  <a:pt x="145611" y="240150"/>
                  <a:pt x="179170" y="218947"/>
                  <a:pt x="116444" y="191069"/>
                </a:cubicBezTo>
                <a:cubicBezTo>
                  <a:pt x="90152" y="179384"/>
                  <a:pt x="34557" y="163773"/>
                  <a:pt x="34557" y="163773"/>
                </a:cubicBezTo>
                <a:cubicBezTo>
                  <a:pt x="25459" y="136478"/>
                  <a:pt x="-16677" y="97847"/>
                  <a:pt x="7262" y="81887"/>
                </a:cubicBezTo>
                <a:cubicBezTo>
                  <a:pt x="20910" y="72788"/>
                  <a:pt x="33534" y="61926"/>
                  <a:pt x="48205" y="54591"/>
                </a:cubicBezTo>
                <a:cubicBezTo>
                  <a:pt x="67780" y="44804"/>
                  <a:pt x="126255" y="31667"/>
                  <a:pt x="143739" y="27296"/>
                </a:cubicBezTo>
                <a:lnTo>
                  <a:pt x="2613984" y="40944"/>
                </a:lnTo>
                <a:cubicBezTo>
                  <a:pt x="2641655" y="41240"/>
                  <a:pt x="2668199" y="54591"/>
                  <a:pt x="2695871" y="54591"/>
                </a:cubicBezTo>
                <a:cubicBezTo>
                  <a:pt x="3064388" y="54591"/>
                  <a:pt x="3432850" y="45493"/>
                  <a:pt x="3801339" y="40944"/>
                </a:cubicBezTo>
                <a:cubicBezTo>
                  <a:pt x="3828635" y="36395"/>
                  <a:pt x="3856091" y="32723"/>
                  <a:pt x="3883226" y="27296"/>
                </a:cubicBezTo>
                <a:cubicBezTo>
                  <a:pt x="3901619" y="23617"/>
                  <a:pt x="3919096" y="14818"/>
                  <a:pt x="3937817" y="13648"/>
                </a:cubicBezTo>
                <a:cubicBezTo>
                  <a:pt x="4065029" y="5697"/>
                  <a:pt x="4192575" y="4549"/>
                  <a:pt x="4319954" y="0"/>
                </a:cubicBezTo>
                <a:cubicBezTo>
                  <a:pt x="4433685" y="4549"/>
                  <a:pt x="4547973" y="1522"/>
                  <a:pt x="4661148" y="13648"/>
                </a:cubicBezTo>
                <a:cubicBezTo>
                  <a:pt x="4677458" y="15395"/>
                  <a:pt x="4687015" y="34483"/>
                  <a:pt x="4702092" y="40944"/>
                </a:cubicBezTo>
                <a:cubicBezTo>
                  <a:pt x="4719332" y="48333"/>
                  <a:pt x="4738486" y="50042"/>
                  <a:pt x="4756683" y="54591"/>
                </a:cubicBezTo>
                <a:cubicBezTo>
                  <a:pt x="4775351" y="67037"/>
                  <a:pt x="4841639" y="110136"/>
                  <a:pt x="4852217" y="122830"/>
                </a:cubicBezTo>
                <a:cubicBezTo>
                  <a:pt x="4861427" y="133882"/>
                  <a:pt x="4861316" y="150125"/>
                  <a:pt x="4865865" y="163773"/>
                </a:cubicBezTo>
                <a:cubicBezTo>
                  <a:pt x="4850657" y="224606"/>
                  <a:pt x="4865480" y="205101"/>
                  <a:pt x="4838569" y="232012"/>
                </a:cubicBezTo>
              </a:path>
            </a:pathLst>
          </a:custGeom>
          <a:solidFill>
            <a:srgbClr val="0D25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2D1B5A8-2E84-40C2-A6C2-5F07A08214A7}"/>
              </a:ext>
            </a:extLst>
          </p:cNvPr>
          <p:cNvPicPr>
            <a:picLocks noChangeAspect="1"/>
          </p:cNvPicPr>
          <p:nvPr/>
        </p:nvPicPr>
        <p:blipFill rotWithShape="1">
          <a:blip r:embed="rId10">
            <a:extLst>
              <a:ext uri="{28A0092B-C50C-407E-A947-70E740481C1C}">
                <a14:useLocalDpi xmlns:a14="http://schemas.microsoft.com/office/drawing/2010/main" val="0"/>
              </a:ext>
            </a:extLst>
          </a:blip>
          <a:srcRect l="7112" r="7191" b="15794"/>
          <a:stretch/>
        </p:blipFill>
        <p:spPr>
          <a:xfrm>
            <a:off x="2961564" y="2599015"/>
            <a:ext cx="5426786" cy="3493810"/>
          </a:xfrm>
          <a:prstGeom prst="rect">
            <a:avLst/>
          </a:prstGeom>
        </p:spPr>
      </p:pic>
      <p:sp>
        <p:nvSpPr>
          <p:cNvPr id="34" name="Rectangle 33">
            <a:extLst>
              <a:ext uri="{FF2B5EF4-FFF2-40B4-BE49-F238E27FC236}">
                <a16:creationId xmlns:a16="http://schemas.microsoft.com/office/drawing/2014/main" id="{7DB01DAF-0072-409A-9B27-827AA638D9CB}"/>
              </a:ext>
            </a:extLst>
          </p:cNvPr>
          <p:cNvSpPr/>
          <p:nvPr/>
        </p:nvSpPr>
        <p:spPr>
          <a:xfrm>
            <a:off x="755647" y="1842958"/>
            <a:ext cx="4586008" cy="1116889"/>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r>
              <a:rPr lang="en-GB" altLang="en-US" dirty="0">
                <a:solidFill>
                  <a:schemeClr val="tx1"/>
                </a:solidFill>
              </a:rPr>
              <a:t>Friction can be </a:t>
            </a:r>
            <a:r>
              <a:rPr lang="en-GB" altLang="en-US" b="1" dirty="0">
                <a:solidFill>
                  <a:schemeClr val="tx1"/>
                </a:solidFill>
              </a:rPr>
              <a:t>useful</a:t>
            </a:r>
            <a:r>
              <a:rPr lang="en-GB" altLang="en-US" dirty="0">
                <a:solidFill>
                  <a:schemeClr val="tx1"/>
                </a:solidFill>
              </a:rPr>
              <a:t> – for example, the soles of your shoes create friction with the ground, preventing you from slipping over. </a:t>
            </a:r>
          </a:p>
        </p:txBody>
      </p:sp>
      <p:sp>
        <p:nvSpPr>
          <p:cNvPr id="35" name="Rectangle 34">
            <a:extLst>
              <a:ext uri="{FF2B5EF4-FFF2-40B4-BE49-F238E27FC236}">
                <a16:creationId xmlns:a16="http://schemas.microsoft.com/office/drawing/2014/main" id="{5411CA15-D3CC-4D99-8C40-A19BE68C627F}"/>
              </a:ext>
            </a:extLst>
          </p:cNvPr>
          <p:cNvSpPr/>
          <p:nvPr/>
        </p:nvSpPr>
        <p:spPr>
          <a:xfrm>
            <a:off x="755648" y="1842958"/>
            <a:ext cx="4586006" cy="1116889"/>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r>
              <a:rPr lang="en-GB" altLang="en-US" dirty="0">
                <a:solidFill>
                  <a:schemeClr val="tx1"/>
                </a:solidFill>
              </a:rPr>
              <a:t>However, friction can be </a:t>
            </a:r>
            <a:r>
              <a:rPr lang="en-GB" altLang="en-US" b="1" dirty="0">
                <a:solidFill>
                  <a:schemeClr val="tx1"/>
                </a:solidFill>
              </a:rPr>
              <a:t>unhelpful</a:t>
            </a:r>
            <a:r>
              <a:rPr lang="en-GB" altLang="en-US" dirty="0">
                <a:solidFill>
                  <a:schemeClr val="tx1"/>
                </a:solidFill>
              </a:rPr>
              <a:t> too – friction on a bike chain can make the bike harder to pedal.</a:t>
            </a:r>
          </a:p>
        </p:txBody>
      </p:sp>
      <p:pic>
        <p:nvPicPr>
          <p:cNvPr id="3" name="Picture 2">
            <a:extLst>
              <a:ext uri="{FF2B5EF4-FFF2-40B4-BE49-F238E27FC236}">
                <a16:creationId xmlns:a16="http://schemas.microsoft.com/office/drawing/2014/main" id="{E490F9FD-742A-4850-81FD-EB73EF2E74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5715" y="3193038"/>
            <a:ext cx="1266483" cy="1496302"/>
          </a:xfrm>
          <a:prstGeom prst="rect">
            <a:avLst/>
          </a:prstGeom>
        </p:spPr>
      </p:pic>
    </p:spTree>
    <p:extLst>
      <p:ext uri="{BB962C8B-B14F-4D97-AF65-F5344CB8AC3E}">
        <p14:creationId xmlns:p14="http://schemas.microsoft.com/office/powerpoint/2010/main" val="70227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25" fill="hold">
                                          <p:stCondLst>
                                            <p:cond delay="0"/>
                                          </p:stCondLst>
                                        </p:cTn>
                                        <p:tgtEl>
                                          <p:spTgt spid="3"/>
                                        </p:tgtEl>
                                        <p:attrNameLst>
                                          <p:attrName>r</p:attrName>
                                        </p:attrNameLst>
                                      </p:cBhvr>
                                    </p:animRot>
                                    <p:animRot by="-240000">
                                      <p:cBhvr>
                                        <p:cTn id="7" dur="1050" fill="hold">
                                          <p:stCondLst>
                                            <p:cond delay="1050"/>
                                          </p:stCondLst>
                                        </p:cTn>
                                        <p:tgtEl>
                                          <p:spTgt spid="3"/>
                                        </p:tgtEl>
                                        <p:attrNameLst>
                                          <p:attrName>r</p:attrName>
                                        </p:attrNameLst>
                                      </p:cBhvr>
                                    </p:animRot>
                                    <p:animRot by="240000">
                                      <p:cBhvr>
                                        <p:cTn id="8" dur="1050" fill="hold">
                                          <p:stCondLst>
                                            <p:cond delay="2100"/>
                                          </p:stCondLst>
                                        </p:cTn>
                                        <p:tgtEl>
                                          <p:spTgt spid="3"/>
                                        </p:tgtEl>
                                        <p:attrNameLst>
                                          <p:attrName>r</p:attrName>
                                        </p:attrNameLst>
                                      </p:cBhvr>
                                    </p:animRot>
                                    <p:animRot by="-240000">
                                      <p:cBhvr>
                                        <p:cTn id="9" dur="1050" fill="hold">
                                          <p:stCondLst>
                                            <p:cond delay="3150"/>
                                          </p:stCondLst>
                                        </p:cTn>
                                        <p:tgtEl>
                                          <p:spTgt spid="3"/>
                                        </p:tgtEl>
                                        <p:attrNameLst>
                                          <p:attrName>r</p:attrName>
                                        </p:attrNameLst>
                                      </p:cBhvr>
                                    </p:animRot>
                                    <p:animRot by="120000">
                                      <p:cBhvr>
                                        <p:cTn id="10" dur="1050" fill="hold">
                                          <p:stCondLst>
                                            <p:cond delay="4200"/>
                                          </p:stCondLst>
                                        </p:cTn>
                                        <p:tgtEl>
                                          <p:spTgt spid="3"/>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2" fill="hold" grpId="1" nodeType="clickEffect">
                                  <p:stCondLst>
                                    <p:cond delay="0"/>
                                  </p:stCondLst>
                                  <p:childTnLst>
                                    <p:animEffect transition="out" filter="wipe(right)">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2" fill="hold" grpId="1" nodeType="clickEffect">
                                  <p:stCondLst>
                                    <p:cond delay="0"/>
                                  </p:stCondLst>
                                  <p:childTnLst>
                                    <p:animEffect transition="out" filter="wipe(right)">
                                      <p:cBhvr>
                                        <p:cTn id="26" dur="500"/>
                                        <p:tgtEl>
                                          <p:spTgt spid="34"/>
                                        </p:tgtEl>
                                      </p:cBhvr>
                                    </p:animEffect>
                                    <p:set>
                                      <p:cBhvr>
                                        <p:cTn id="27" dur="1" fill="hold">
                                          <p:stCondLst>
                                            <p:cond delay="499"/>
                                          </p:stCondLst>
                                        </p:cTn>
                                        <p:tgtEl>
                                          <p:spTgt spid="34"/>
                                        </p:tgtEl>
                                        <p:attrNameLst>
                                          <p:attrName>style.visibility</p:attrName>
                                        </p:attrNameLst>
                                      </p:cBhvr>
                                      <p:to>
                                        <p:strVal val="hidden"/>
                                      </p:to>
                                    </p:se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4" grpId="0" animBg="1"/>
      <p:bldP spid="34" grpId="1"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E866BFE-00B4-4C31-BAE6-340DB04E4C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064"/>
          <a:stretch/>
        </p:blipFill>
        <p:spPr>
          <a:xfrm>
            <a:off x="774817" y="1432260"/>
            <a:ext cx="7632699" cy="4800098"/>
          </a:xfrm>
          <a:prstGeom prst="rect">
            <a:avLst/>
          </a:prstGeom>
        </p:spPr>
      </p:pic>
      <p:pic>
        <p:nvPicPr>
          <p:cNvPr id="9" name="Picture 8">
            <a:extLst>
              <a:ext uri="{FF2B5EF4-FFF2-40B4-BE49-F238E27FC236}">
                <a16:creationId xmlns:a16="http://schemas.microsoft.com/office/drawing/2014/main" id="{F3C37574-98AF-41DF-8DDB-520A152C48E8}"/>
              </a:ext>
            </a:extLst>
          </p:cNvPr>
          <p:cNvPicPr>
            <a:picLocks noChangeAspect="1"/>
          </p:cNvPicPr>
          <p:nvPr/>
        </p:nvPicPr>
        <p:blipFill rotWithShape="1">
          <a:blip r:embed="rId3">
            <a:extLst>
              <a:ext uri="{28A0092B-C50C-407E-A947-70E740481C1C}">
                <a14:useLocalDpi xmlns:a14="http://schemas.microsoft.com/office/drawing/2010/main" val="0"/>
              </a:ext>
            </a:extLst>
          </a:blip>
          <a:srcRect r="1406"/>
          <a:stretch/>
        </p:blipFill>
        <p:spPr>
          <a:xfrm>
            <a:off x="2146515" y="1432259"/>
            <a:ext cx="6253786" cy="4800097"/>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Friction in Action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34" name="Rectangle 33">
            <a:extLst>
              <a:ext uri="{FF2B5EF4-FFF2-40B4-BE49-F238E27FC236}">
                <a16:creationId xmlns:a16="http://schemas.microsoft.com/office/drawing/2014/main" id="{7DB01DAF-0072-409A-9B27-827AA638D9CB}"/>
              </a:ext>
            </a:extLst>
          </p:cNvPr>
          <p:cNvSpPr/>
          <p:nvPr/>
        </p:nvSpPr>
        <p:spPr>
          <a:xfrm>
            <a:off x="755649" y="3504711"/>
            <a:ext cx="3732463" cy="1116889"/>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r>
              <a:rPr lang="en-GB" altLang="en-US" dirty="0">
                <a:solidFill>
                  <a:schemeClr val="tx1"/>
                </a:solidFill>
              </a:rPr>
              <a:t>The brakes on a bicycle or car work by creating friction between the brake pad and the wheels. </a:t>
            </a:r>
          </a:p>
        </p:txBody>
      </p:sp>
      <p:sp>
        <p:nvSpPr>
          <p:cNvPr id="35" name="Rectangle 34">
            <a:extLst>
              <a:ext uri="{FF2B5EF4-FFF2-40B4-BE49-F238E27FC236}">
                <a16:creationId xmlns:a16="http://schemas.microsoft.com/office/drawing/2014/main" id="{5411CA15-D3CC-4D99-8C40-A19BE68C627F}"/>
              </a:ext>
            </a:extLst>
          </p:cNvPr>
          <p:cNvSpPr/>
          <p:nvPr/>
        </p:nvSpPr>
        <p:spPr>
          <a:xfrm>
            <a:off x="755649" y="3504711"/>
            <a:ext cx="3732463" cy="1116889"/>
          </a:xfrm>
          <a:prstGeom prst="rect">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r>
              <a:rPr lang="en-GB" altLang="en-US" dirty="0">
                <a:solidFill>
                  <a:schemeClr val="tx1"/>
                </a:solidFill>
              </a:rPr>
              <a:t>The friction opposes the movement of the wheels, slowing them down and eventually stopping them. </a:t>
            </a:r>
          </a:p>
        </p:txBody>
      </p:sp>
      <p:sp>
        <p:nvSpPr>
          <p:cNvPr id="2" name="Oval 1">
            <a:extLst>
              <a:ext uri="{FF2B5EF4-FFF2-40B4-BE49-F238E27FC236}">
                <a16:creationId xmlns:a16="http://schemas.microsoft.com/office/drawing/2014/main" id="{21DF5BBB-B172-4D36-923D-0DCC2D851BCD}"/>
              </a:ext>
            </a:extLst>
          </p:cNvPr>
          <p:cNvSpPr/>
          <p:nvPr/>
        </p:nvSpPr>
        <p:spPr>
          <a:xfrm>
            <a:off x="6180196" y="1594913"/>
            <a:ext cx="2063692" cy="2063692"/>
          </a:xfrm>
          <a:prstGeom prst="ellipse">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altLang="en-US" dirty="0">
                <a:solidFill>
                  <a:sysClr val="windowText" lastClr="000000"/>
                </a:solidFill>
              </a:rPr>
              <a:t>Friction is created here between the brake pad and the wheel.</a:t>
            </a:r>
            <a:endParaRPr lang="en-GB" dirty="0">
              <a:solidFill>
                <a:sysClr val="windowText" lastClr="000000"/>
              </a:solidFill>
            </a:endParaRPr>
          </a:p>
        </p:txBody>
      </p:sp>
      <p:grpSp>
        <p:nvGrpSpPr>
          <p:cNvPr id="5" name="Group 4">
            <a:extLst>
              <a:ext uri="{FF2B5EF4-FFF2-40B4-BE49-F238E27FC236}">
                <a16:creationId xmlns:a16="http://schemas.microsoft.com/office/drawing/2014/main" id="{9DB8E5C7-BE7E-4243-9A66-F913CE440440}"/>
              </a:ext>
            </a:extLst>
          </p:cNvPr>
          <p:cNvGrpSpPr/>
          <p:nvPr/>
        </p:nvGrpSpPr>
        <p:grpSpPr>
          <a:xfrm>
            <a:off x="6229901" y="2966081"/>
            <a:ext cx="1785682" cy="1785682"/>
            <a:chOff x="6229901" y="2966081"/>
            <a:chExt cx="1785682" cy="1785682"/>
          </a:xfrm>
        </p:grpSpPr>
        <p:sp>
          <p:nvSpPr>
            <p:cNvPr id="21" name="Arc 20">
              <a:extLst>
                <a:ext uri="{FF2B5EF4-FFF2-40B4-BE49-F238E27FC236}">
                  <a16:creationId xmlns:a16="http://schemas.microsoft.com/office/drawing/2014/main" id="{BFE48BFE-1833-4035-8370-0ABCB3EE9A02}"/>
                </a:ext>
              </a:extLst>
            </p:cNvPr>
            <p:cNvSpPr/>
            <p:nvPr/>
          </p:nvSpPr>
          <p:spPr>
            <a:xfrm rot="14051728">
              <a:off x="6229901" y="2966081"/>
              <a:ext cx="1785682" cy="1785682"/>
            </a:xfrm>
            <a:prstGeom prst="arc">
              <a:avLst/>
            </a:prstGeom>
            <a:ln w="111125">
              <a:solidFill>
                <a:srgbClr val="F7BB9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Isosceles Triangle 3">
              <a:extLst>
                <a:ext uri="{FF2B5EF4-FFF2-40B4-BE49-F238E27FC236}">
                  <a16:creationId xmlns:a16="http://schemas.microsoft.com/office/drawing/2014/main" id="{5053451D-F831-44CA-8F82-B0BB7744F689}"/>
                </a:ext>
              </a:extLst>
            </p:cNvPr>
            <p:cNvSpPr/>
            <p:nvPr/>
          </p:nvSpPr>
          <p:spPr>
            <a:xfrm rot="1483328">
              <a:off x="6264069" y="4212515"/>
              <a:ext cx="366442" cy="315898"/>
            </a:xfrm>
            <a:prstGeom prst="triangle">
              <a:avLst/>
            </a:prstGeom>
            <a:solidFill>
              <a:srgbClr val="F7B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59803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50" fill="hold"/>
                                        <p:tgtEl>
                                          <p:spTgt spid="2"/>
                                        </p:tgtEl>
                                        <p:attrNameLst>
                                          <p:attrName>ppt_w</p:attrName>
                                        </p:attrNameLst>
                                      </p:cBhvr>
                                      <p:tavLst>
                                        <p:tav tm="0">
                                          <p:val>
                                            <p:fltVal val="0"/>
                                          </p:val>
                                        </p:tav>
                                        <p:tav tm="100000">
                                          <p:val>
                                            <p:strVal val="#ppt_w"/>
                                          </p:val>
                                        </p:tav>
                                      </p:tavLst>
                                    </p:anim>
                                    <p:anim calcmode="lin" valueType="num">
                                      <p:cBhvr>
                                        <p:cTn id="13" dur="250" fill="hold"/>
                                        <p:tgtEl>
                                          <p:spTgt spid="2"/>
                                        </p:tgtEl>
                                        <p:attrNameLst>
                                          <p:attrName>ppt_h</p:attrName>
                                        </p:attrNameLst>
                                      </p:cBhvr>
                                      <p:tavLst>
                                        <p:tav tm="0">
                                          <p:val>
                                            <p:fltVal val="0"/>
                                          </p:val>
                                        </p:tav>
                                        <p:tav tm="100000">
                                          <p:val>
                                            <p:strVal val="#ppt_h"/>
                                          </p:val>
                                        </p:tav>
                                      </p:tavLst>
                                    </p:anim>
                                    <p:animEffect transition="in" filter="fade">
                                      <p:cBhvr>
                                        <p:cTn id="14" dur="250"/>
                                        <p:tgtEl>
                                          <p:spTgt spid="2"/>
                                        </p:tgtEl>
                                      </p:cBhvr>
                                    </p:animEffect>
                                  </p:childTnLst>
                                </p:cTn>
                              </p:par>
                            </p:childTnLst>
                          </p:cTn>
                        </p:par>
                        <p:par>
                          <p:cTn id="15" fill="hold">
                            <p:stCondLst>
                              <p:cond delay="250"/>
                            </p:stCondLst>
                            <p:childTnLst>
                              <p:par>
                                <p:cTn id="16" presetID="2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2" fill="hold" grpId="1" nodeType="clickEffect">
                                  <p:stCondLst>
                                    <p:cond delay="0"/>
                                  </p:stCondLst>
                                  <p:childTnLst>
                                    <p:animEffect transition="out" filter="wipe(right)">
                                      <p:cBhvr>
                                        <p:cTn id="22" dur="500"/>
                                        <p:tgtEl>
                                          <p:spTgt spid="34"/>
                                        </p:tgtEl>
                                      </p:cBhvr>
                                    </p:animEffect>
                                    <p:set>
                                      <p:cBhvr>
                                        <p:cTn id="23" dur="1" fill="hold">
                                          <p:stCondLst>
                                            <p:cond delay="499"/>
                                          </p:stCondLst>
                                        </p:cTn>
                                        <p:tgtEl>
                                          <p:spTgt spid="34"/>
                                        </p:tgtEl>
                                        <p:attrNameLst>
                                          <p:attrName>style.visibility</p:attrName>
                                        </p:attrNameLst>
                                      </p:cBhvr>
                                      <p:to>
                                        <p:strVal val="hidden"/>
                                      </p:to>
                                    </p:se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A606F-566D-4029-B7D3-5DA8B57AF1C1}"/>
              </a:ext>
            </a:extLst>
          </p:cNvPr>
          <p:cNvPicPr>
            <a:picLocks noChangeAspect="1"/>
          </p:cNvPicPr>
          <p:nvPr/>
        </p:nvPicPr>
        <p:blipFill rotWithShape="1">
          <a:blip r:embed="rId2">
            <a:extLst>
              <a:ext uri="{28A0092B-C50C-407E-A947-70E740481C1C}">
                <a14:useLocalDpi xmlns:a14="http://schemas.microsoft.com/office/drawing/2010/main" val="0"/>
              </a:ext>
            </a:extLst>
          </a:blip>
          <a:srcRect l="28254" t="28592" b="6607"/>
          <a:stretch/>
        </p:blipFill>
        <p:spPr>
          <a:xfrm>
            <a:off x="755650" y="1497067"/>
            <a:ext cx="7632700" cy="4595758"/>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t>Design a Brake Pad</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34" name="Rectangle 33">
            <a:extLst>
              <a:ext uri="{FF2B5EF4-FFF2-40B4-BE49-F238E27FC236}">
                <a16:creationId xmlns:a16="http://schemas.microsoft.com/office/drawing/2014/main" id="{7DB01DAF-0072-409A-9B27-827AA638D9CB}"/>
              </a:ext>
            </a:extLst>
          </p:cNvPr>
          <p:cNvSpPr/>
          <p:nvPr/>
        </p:nvSpPr>
        <p:spPr>
          <a:xfrm>
            <a:off x="4596062" y="2311608"/>
            <a:ext cx="3589849" cy="2751589"/>
          </a:xfrm>
          <a:prstGeom prst="rect">
            <a:avLst/>
          </a:prstGeom>
          <a:solidFill>
            <a:srgbClr val="F0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lstStyle/>
          <a:p>
            <a:pPr algn="ctr">
              <a:lnSpc>
                <a:spcPct val="100000"/>
              </a:lnSpc>
              <a:spcBef>
                <a:spcPts val="600"/>
              </a:spcBef>
              <a:buFont typeface="Arial" panose="020B0604020202020204" pitchFamily="34" charset="0"/>
              <a:buNone/>
            </a:pPr>
            <a:r>
              <a:rPr lang="en-GB" dirty="0"/>
              <a:t>A company that makes tricycles and scooters wants to create a new set of brakes for their latest model. They need to make sure their tricycles and scooters slow down and stop safely for the young children using them.</a:t>
            </a:r>
            <a:endParaRPr lang="en-GB" altLang="en-US" dirty="0">
              <a:solidFill>
                <a:schemeClr val="bg1"/>
              </a:solidFill>
            </a:endParaRPr>
          </a:p>
        </p:txBody>
      </p:sp>
      <p:sp>
        <p:nvSpPr>
          <p:cNvPr id="23" name="Rectangle 22">
            <a:extLst>
              <a:ext uri="{FF2B5EF4-FFF2-40B4-BE49-F238E27FC236}">
                <a16:creationId xmlns:a16="http://schemas.microsoft.com/office/drawing/2014/main" id="{EA9F2044-A48B-48EC-8B26-EF52D318088F}"/>
              </a:ext>
            </a:extLst>
          </p:cNvPr>
          <p:cNvSpPr/>
          <p:nvPr/>
        </p:nvSpPr>
        <p:spPr>
          <a:xfrm>
            <a:off x="4596062" y="2311608"/>
            <a:ext cx="3589849" cy="2751589"/>
          </a:xfrm>
          <a:prstGeom prst="rect">
            <a:avLst/>
          </a:prstGeom>
          <a:solidFill>
            <a:srgbClr val="F0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108000" rtlCol="0" anchor="ctr"/>
          <a:lstStyle/>
          <a:p>
            <a:pPr algn="ctr">
              <a:lnSpc>
                <a:spcPct val="100000"/>
              </a:lnSpc>
              <a:spcBef>
                <a:spcPts val="600"/>
              </a:spcBef>
              <a:buFont typeface="Arial" panose="020B0604020202020204" pitchFamily="34" charset="0"/>
              <a:buNone/>
            </a:pPr>
            <a:r>
              <a:rPr lang="en-GB" altLang="en-US" dirty="0"/>
              <a:t>They have asked you to help them find the </a:t>
            </a:r>
            <a:r>
              <a:rPr lang="en-GB" altLang="en-US" b="1" dirty="0"/>
              <a:t>best material </a:t>
            </a:r>
            <a:r>
              <a:rPr lang="en-GB" altLang="en-US" dirty="0"/>
              <a:t>for their brake pads. The best material will be the one that creates the </a:t>
            </a:r>
            <a:r>
              <a:rPr lang="en-GB" altLang="en-US" b="1" dirty="0"/>
              <a:t>most friction </a:t>
            </a:r>
            <a:r>
              <a:rPr lang="en-GB" altLang="en-US" dirty="0"/>
              <a:t>between the brake pad and the wheel.</a:t>
            </a:r>
          </a:p>
        </p:txBody>
      </p:sp>
      <p:sp>
        <p:nvSpPr>
          <p:cNvPr id="25" name="Rectangle 24">
            <a:extLst>
              <a:ext uri="{FF2B5EF4-FFF2-40B4-BE49-F238E27FC236}">
                <a16:creationId xmlns:a16="http://schemas.microsoft.com/office/drawing/2014/main" id="{B9B8F977-7CB4-454E-961E-884EF653200F}"/>
              </a:ext>
            </a:extLst>
          </p:cNvPr>
          <p:cNvSpPr/>
          <p:nvPr/>
        </p:nvSpPr>
        <p:spPr>
          <a:xfrm>
            <a:off x="4596062" y="2311608"/>
            <a:ext cx="3589849" cy="2751589"/>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108000" rtlCol="0" anchor="ctr"/>
          <a:lstStyle/>
          <a:p>
            <a:pPr algn="ctr">
              <a:lnSpc>
                <a:spcPct val="100000"/>
              </a:lnSpc>
              <a:spcBef>
                <a:spcPts val="600"/>
              </a:spcBef>
              <a:buFont typeface="Arial" panose="020B0604020202020204" pitchFamily="34" charset="0"/>
              <a:buNone/>
            </a:pPr>
            <a:r>
              <a:rPr lang="en-GB" altLang="en-US" dirty="0">
                <a:solidFill>
                  <a:schemeClr val="tx1"/>
                </a:solidFill>
              </a:rPr>
              <a:t>You will need to test different materials and demonstrate the best choice.</a:t>
            </a:r>
          </a:p>
        </p:txBody>
      </p:sp>
    </p:spTree>
    <p:extLst>
      <p:ext uri="{BB962C8B-B14F-4D97-AF65-F5344CB8AC3E}">
        <p14:creationId xmlns:p14="http://schemas.microsoft.com/office/powerpoint/2010/main" val="390297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34"/>
                                        </p:tgtEl>
                                      </p:cBhvr>
                                    </p:animEffect>
                                    <p:anim calcmode="lin" valueType="num">
                                      <p:cBhvr>
                                        <p:cTn id="14" dur="1000"/>
                                        <p:tgtEl>
                                          <p:spTgt spid="34"/>
                                        </p:tgtEl>
                                        <p:attrNameLst>
                                          <p:attrName>ppt_x</p:attrName>
                                        </p:attrNameLst>
                                      </p:cBhvr>
                                      <p:tavLst>
                                        <p:tav tm="0">
                                          <p:val>
                                            <p:strVal val="ppt_x"/>
                                          </p:val>
                                        </p:tav>
                                        <p:tav tm="100000">
                                          <p:val>
                                            <p:strVal val="ppt_x"/>
                                          </p:val>
                                        </p:tav>
                                      </p:tavLst>
                                    </p:anim>
                                    <p:anim calcmode="lin" valueType="num">
                                      <p:cBhvr>
                                        <p:cTn id="15" dur="1000"/>
                                        <p:tgtEl>
                                          <p:spTgt spid="34"/>
                                        </p:tgtEl>
                                        <p:attrNameLst>
                                          <p:attrName>ppt_y</p:attrName>
                                        </p:attrNameLst>
                                      </p:cBhvr>
                                      <p:tavLst>
                                        <p:tav tm="0">
                                          <p:val>
                                            <p:strVal val="ppt_y"/>
                                          </p:val>
                                        </p:tav>
                                        <p:tav tm="100000">
                                          <p:val>
                                            <p:strVal val="ppt_y-.1"/>
                                          </p:val>
                                        </p:tav>
                                      </p:tavLst>
                                    </p:anim>
                                    <p:set>
                                      <p:cBhvr>
                                        <p:cTn id="16" dur="1" fill="hold">
                                          <p:stCondLst>
                                            <p:cond delay="999"/>
                                          </p:stCondLst>
                                        </p:cTn>
                                        <p:tgtEl>
                                          <p:spTgt spid="3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xit" presetSubtype="0" fill="hold" grpId="1" nodeType="clickEffect">
                                  <p:stCondLst>
                                    <p:cond delay="0"/>
                                  </p:stCondLst>
                                  <p:childTnLst>
                                    <p:animEffect transition="out" filter="fade">
                                      <p:cBhvr>
                                        <p:cTn id="26" dur="1000"/>
                                        <p:tgtEl>
                                          <p:spTgt spid="23"/>
                                        </p:tgtEl>
                                      </p:cBhvr>
                                    </p:animEffect>
                                    <p:anim calcmode="lin" valueType="num">
                                      <p:cBhvr>
                                        <p:cTn id="27" dur="1000"/>
                                        <p:tgtEl>
                                          <p:spTgt spid="23"/>
                                        </p:tgtEl>
                                        <p:attrNameLst>
                                          <p:attrName>ppt_x</p:attrName>
                                        </p:attrNameLst>
                                      </p:cBhvr>
                                      <p:tavLst>
                                        <p:tav tm="0">
                                          <p:val>
                                            <p:strVal val="ppt_x"/>
                                          </p:val>
                                        </p:tav>
                                        <p:tav tm="100000">
                                          <p:val>
                                            <p:strVal val="ppt_x"/>
                                          </p:val>
                                        </p:tav>
                                      </p:tavLst>
                                    </p:anim>
                                    <p:anim calcmode="lin" valueType="num">
                                      <p:cBhvr>
                                        <p:cTn id="28" dur="1000"/>
                                        <p:tgtEl>
                                          <p:spTgt spid="23"/>
                                        </p:tgtEl>
                                        <p:attrNameLst>
                                          <p:attrName>ppt_y</p:attrName>
                                        </p:attrNameLst>
                                      </p:cBhvr>
                                      <p:tavLst>
                                        <p:tav tm="0">
                                          <p:val>
                                            <p:strVal val="ppt_y"/>
                                          </p:val>
                                        </p:tav>
                                        <p:tav tm="100000">
                                          <p:val>
                                            <p:strVal val="ppt_y-.1"/>
                                          </p:val>
                                        </p:tav>
                                      </p:tavLst>
                                    </p:anim>
                                    <p:set>
                                      <p:cBhvr>
                                        <p:cTn id="29" dur="1" fill="hold">
                                          <p:stCondLst>
                                            <p:cond delay="999"/>
                                          </p:stCondLst>
                                        </p:cTn>
                                        <p:tgtEl>
                                          <p:spTgt spid="23"/>
                                        </p:tgtEl>
                                        <p:attrNameLst>
                                          <p:attrName>style.visibility</p:attrName>
                                        </p:attrNameLst>
                                      </p:cBhvr>
                                      <p:to>
                                        <p:strVal val="hidden"/>
                                      </p:to>
                                    </p:set>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23" grpId="0" animBg="1"/>
      <p:bldP spid="23" grpId="1"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A606F-566D-4029-B7D3-5DA8B57AF1C1}"/>
              </a:ext>
            </a:extLst>
          </p:cNvPr>
          <p:cNvPicPr>
            <a:picLocks noChangeAspect="1"/>
          </p:cNvPicPr>
          <p:nvPr/>
        </p:nvPicPr>
        <p:blipFill rotWithShape="1">
          <a:blip r:embed="rId2">
            <a:extLst>
              <a:ext uri="{28A0092B-C50C-407E-A947-70E740481C1C}">
                <a14:useLocalDpi xmlns:a14="http://schemas.microsoft.com/office/drawing/2010/main" val="0"/>
              </a:ext>
            </a:extLst>
          </a:blip>
          <a:srcRect t="6339" r="8455" b="9664"/>
          <a:stretch/>
        </p:blipFill>
        <p:spPr>
          <a:xfrm>
            <a:off x="755648" y="1497068"/>
            <a:ext cx="7632702" cy="4668840"/>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Design a Brake Pad</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34" name="Rectangle 33">
            <a:extLst>
              <a:ext uri="{FF2B5EF4-FFF2-40B4-BE49-F238E27FC236}">
                <a16:creationId xmlns:a16="http://schemas.microsoft.com/office/drawing/2014/main" id="{7DB01DAF-0072-409A-9B27-827AA638D9CB}"/>
              </a:ext>
            </a:extLst>
          </p:cNvPr>
          <p:cNvSpPr/>
          <p:nvPr/>
        </p:nvSpPr>
        <p:spPr>
          <a:xfrm>
            <a:off x="987044" y="2295750"/>
            <a:ext cx="3651631" cy="3160663"/>
          </a:xfrm>
          <a:prstGeom prst="rect">
            <a:avLst/>
          </a:prstGeom>
          <a:solidFill>
            <a:srgbClr val="F0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lstStyle/>
          <a:p>
            <a:pPr algn="ctr">
              <a:lnSpc>
                <a:spcPct val="100000"/>
              </a:lnSpc>
              <a:buFont typeface="Arial" panose="020B0604020202020204" pitchFamily="34" charset="0"/>
              <a:buNone/>
            </a:pPr>
            <a:r>
              <a:rPr lang="en-GB" altLang="en-US" dirty="0"/>
              <a:t>To test the different materials for the brake pad, you will need a small tricycle or scooter, a piece of thick card (about the size of a playing card), different materials to wrap around the card and               a stopwatch.</a:t>
            </a:r>
          </a:p>
        </p:txBody>
      </p:sp>
      <p:sp>
        <p:nvSpPr>
          <p:cNvPr id="23" name="Rectangle 22">
            <a:extLst>
              <a:ext uri="{FF2B5EF4-FFF2-40B4-BE49-F238E27FC236}">
                <a16:creationId xmlns:a16="http://schemas.microsoft.com/office/drawing/2014/main" id="{EA9F2044-A48B-48EC-8B26-EF52D318088F}"/>
              </a:ext>
            </a:extLst>
          </p:cNvPr>
          <p:cNvSpPr/>
          <p:nvPr/>
        </p:nvSpPr>
        <p:spPr>
          <a:xfrm>
            <a:off x="987044" y="2295750"/>
            <a:ext cx="3651631" cy="3160663"/>
          </a:xfrm>
          <a:prstGeom prst="rect">
            <a:avLst/>
          </a:prstGeom>
          <a:solidFill>
            <a:srgbClr val="F08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108000" rtlCol="0" anchor="ctr"/>
          <a:lstStyle/>
          <a:p>
            <a:pPr algn="ctr">
              <a:lnSpc>
                <a:spcPct val="100000"/>
              </a:lnSpc>
              <a:buFont typeface="Arial" panose="020B0604020202020204" pitchFamily="34" charset="0"/>
              <a:buNone/>
            </a:pPr>
            <a:r>
              <a:rPr lang="en-GB" altLang="en-US" dirty="0"/>
              <a:t>Work in groups. Spin the wheel of the tricycle or scooter, then carefully hold the piece of card with one material wrapped around it against the spinning wheel. Be careful not to put your fingers on the wheel. Use the stopwatch to time how long it takes for the wheel to stop completely. </a:t>
            </a:r>
          </a:p>
        </p:txBody>
      </p:sp>
      <p:sp>
        <p:nvSpPr>
          <p:cNvPr id="25" name="Rectangle 24">
            <a:extLst>
              <a:ext uri="{FF2B5EF4-FFF2-40B4-BE49-F238E27FC236}">
                <a16:creationId xmlns:a16="http://schemas.microsoft.com/office/drawing/2014/main" id="{B9B8F977-7CB4-454E-961E-884EF653200F}"/>
              </a:ext>
            </a:extLst>
          </p:cNvPr>
          <p:cNvSpPr/>
          <p:nvPr/>
        </p:nvSpPr>
        <p:spPr>
          <a:xfrm>
            <a:off x="987044" y="2295750"/>
            <a:ext cx="3651631" cy="3160663"/>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108000" rtlCol="0" anchor="ctr"/>
          <a:lstStyle/>
          <a:p>
            <a:pPr algn="ctr">
              <a:lnSpc>
                <a:spcPct val="100000"/>
              </a:lnSpc>
              <a:buFont typeface="Arial" panose="020B0604020202020204" pitchFamily="34" charset="0"/>
              <a:buNone/>
            </a:pPr>
            <a:r>
              <a:rPr lang="en-GB" altLang="en-US" dirty="0">
                <a:solidFill>
                  <a:schemeClr val="tx1"/>
                </a:solidFill>
              </a:rPr>
              <a:t>Then wrap the card in a different material, and time how long that material takes to stop the wheel.</a:t>
            </a:r>
          </a:p>
          <a:p>
            <a:pPr algn="ctr">
              <a:lnSpc>
                <a:spcPct val="100000"/>
              </a:lnSpc>
              <a:buFont typeface="Arial" panose="020B0604020202020204" pitchFamily="34" charset="0"/>
              <a:buNone/>
            </a:pPr>
            <a:endParaRPr lang="en-GB" altLang="en-US" dirty="0">
              <a:solidFill>
                <a:schemeClr val="tx1"/>
              </a:solidFill>
            </a:endParaRPr>
          </a:p>
          <a:p>
            <a:pPr algn="ctr">
              <a:lnSpc>
                <a:spcPct val="100000"/>
              </a:lnSpc>
              <a:buFont typeface="Arial" panose="020B0604020202020204" pitchFamily="34" charset="0"/>
              <a:buNone/>
            </a:pPr>
            <a:r>
              <a:rPr lang="en-GB" altLang="en-US" dirty="0">
                <a:solidFill>
                  <a:schemeClr val="tx1"/>
                </a:solidFill>
              </a:rPr>
              <a:t>Complete this with each different material.</a:t>
            </a:r>
          </a:p>
        </p:txBody>
      </p:sp>
    </p:spTree>
    <p:extLst>
      <p:ext uri="{BB962C8B-B14F-4D97-AF65-F5344CB8AC3E}">
        <p14:creationId xmlns:p14="http://schemas.microsoft.com/office/powerpoint/2010/main" val="35800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34"/>
                                        </p:tgtEl>
                                      </p:cBhvr>
                                    </p:animEffect>
                                    <p:anim calcmode="lin" valueType="num">
                                      <p:cBhvr>
                                        <p:cTn id="14" dur="1000"/>
                                        <p:tgtEl>
                                          <p:spTgt spid="34"/>
                                        </p:tgtEl>
                                        <p:attrNameLst>
                                          <p:attrName>ppt_x</p:attrName>
                                        </p:attrNameLst>
                                      </p:cBhvr>
                                      <p:tavLst>
                                        <p:tav tm="0">
                                          <p:val>
                                            <p:strVal val="ppt_x"/>
                                          </p:val>
                                        </p:tav>
                                        <p:tav tm="100000">
                                          <p:val>
                                            <p:strVal val="ppt_x"/>
                                          </p:val>
                                        </p:tav>
                                      </p:tavLst>
                                    </p:anim>
                                    <p:anim calcmode="lin" valueType="num">
                                      <p:cBhvr>
                                        <p:cTn id="15" dur="1000"/>
                                        <p:tgtEl>
                                          <p:spTgt spid="34"/>
                                        </p:tgtEl>
                                        <p:attrNameLst>
                                          <p:attrName>ppt_y</p:attrName>
                                        </p:attrNameLst>
                                      </p:cBhvr>
                                      <p:tavLst>
                                        <p:tav tm="0">
                                          <p:val>
                                            <p:strVal val="ppt_y"/>
                                          </p:val>
                                        </p:tav>
                                        <p:tav tm="100000">
                                          <p:val>
                                            <p:strVal val="ppt_y-.1"/>
                                          </p:val>
                                        </p:tav>
                                      </p:tavLst>
                                    </p:anim>
                                    <p:set>
                                      <p:cBhvr>
                                        <p:cTn id="16" dur="1" fill="hold">
                                          <p:stCondLst>
                                            <p:cond delay="999"/>
                                          </p:stCondLst>
                                        </p:cTn>
                                        <p:tgtEl>
                                          <p:spTgt spid="3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xit" presetSubtype="0" fill="hold" grpId="1" nodeType="clickEffect">
                                  <p:stCondLst>
                                    <p:cond delay="0"/>
                                  </p:stCondLst>
                                  <p:childTnLst>
                                    <p:animEffect transition="out" filter="fade">
                                      <p:cBhvr>
                                        <p:cTn id="26" dur="1000"/>
                                        <p:tgtEl>
                                          <p:spTgt spid="23"/>
                                        </p:tgtEl>
                                      </p:cBhvr>
                                    </p:animEffect>
                                    <p:anim calcmode="lin" valueType="num">
                                      <p:cBhvr>
                                        <p:cTn id="27" dur="1000"/>
                                        <p:tgtEl>
                                          <p:spTgt spid="23"/>
                                        </p:tgtEl>
                                        <p:attrNameLst>
                                          <p:attrName>ppt_x</p:attrName>
                                        </p:attrNameLst>
                                      </p:cBhvr>
                                      <p:tavLst>
                                        <p:tav tm="0">
                                          <p:val>
                                            <p:strVal val="ppt_x"/>
                                          </p:val>
                                        </p:tav>
                                        <p:tav tm="100000">
                                          <p:val>
                                            <p:strVal val="ppt_x"/>
                                          </p:val>
                                        </p:tav>
                                      </p:tavLst>
                                    </p:anim>
                                    <p:anim calcmode="lin" valueType="num">
                                      <p:cBhvr>
                                        <p:cTn id="28" dur="1000"/>
                                        <p:tgtEl>
                                          <p:spTgt spid="23"/>
                                        </p:tgtEl>
                                        <p:attrNameLst>
                                          <p:attrName>ppt_y</p:attrName>
                                        </p:attrNameLst>
                                      </p:cBhvr>
                                      <p:tavLst>
                                        <p:tav tm="0">
                                          <p:val>
                                            <p:strVal val="ppt_y"/>
                                          </p:val>
                                        </p:tav>
                                        <p:tav tm="100000">
                                          <p:val>
                                            <p:strVal val="ppt_y-.1"/>
                                          </p:val>
                                        </p:tav>
                                      </p:tavLst>
                                    </p:anim>
                                    <p:set>
                                      <p:cBhvr>
                                        <p:cTn id="29" dur="1" fill="hold">
                                          <p:stCondLst>
                                            <p:cond delay="999"/>
                                          </p:stCondLst>
                                        </p:cTn>
                                        <p:tgtEl>
                                          <p:spTgt spid="23"/>
                                        </p:tgtEl>
                                        <p:attrNameLst>
                                          <p:attrName>style.visibility</p:attrName>
                                        </p:attrNameLst>
                                      </p:cBhvr>
                                      <p:to>
                                        <p:strVal val="hidden"/>
                                      </p:to>
                                    </p:set>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23" grpId="0" animBg="1"/>
      <p:bldP spid="23" grpId="1" animBg="1"/>
      <p:bldP spid="25"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BEDED276-412B-40EF-80C4-B9EA05171835}" vid="{91507CC3-387E-4930-BC11-8BF75DBA2A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1032</TotalTime>
  <Words>1251</Words>
  <Application>Microsoft Office PowerPoint</Application>
  <PresentationFormat>On-screen Show (4:3)</PresentationFormat>
  <Paragraphs>88</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Tuffy</vt:lpstr>
      <vt:lpstr>Arial</vt:lpstr>
      <vt:lpstr>Tuffy-TTF</vt:lpstr>
      <vt:lpstr>Sassoon Infant Rg</vt:lpstr>
      <vt:lpstr>Calibri</vt:lpstr>
      <vt:lpstr>Twinkl</vt:lpstr>
      <vt:lpstr>Office Theme</vt:lpstr>
      <vt:lpstr>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Riglar</dc:creator>
  <cp:lastModifiedBy>Holly Riglar</cp:lastModifiedBy>
  <cp:revision>311</cp:revision>
  <dcterms:created xsi:type="dcterms:W3CDTF">2019-03-20T11:43:57Z</dcterms:created>
  <dcterms:modified xsi:type="dcterms:W3CDTF">2019-05-07T11:04:46Z</dcterms:modified>
</cp:coreProperties>
</file>